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8" r:id="rId6"/>
    <p:sldId id="269" r:id="rId7"/>
    <p:sldId id="272" r:id="rId8"/>
    <p:sldId id="273" r:id="rId9"/>
    <p:sldId id="275" r:id="rId10"/>
    <p:sldId id="274" r:id="rId11"/>
    <p:sldId id="279" r:id="rId12"/>
    <p:sldId id="288" r:id="rId13"/>
    <p:sldId id="278" r:id="rId14"/>
    <p:sldId id="283" r:id="rId15"/>
    <p:sldId id="286" r:id="rId16"/>
    <p:sldId id="296" r:id="rId17"/>
    <p:sldId id="297" r:id="rId18"/>
    <p:sldId id="281" r:id="rId19"/>
    <p:sldId id="264" r:id="rId20"/>
    <p:sldId id="284" r:id="rId21"/>
    <p:sldId id="287" r:id="rId22"/>
    <p:sldId id="298" r:id="rId23"/>
    <p:sldId id="292"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3F2F2"/>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A22CF-E54C-4A97-86C0-572D82A6F493}" v="1" dt="2024-04-15T09:01:11.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5/25/2024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09T06:58:10.878"/>
    </inkml:context>
    <inkml:brush xml:id="br0">
      <inkml:brushProperty name="width" value="0.1" units="cm"/>
      <inkml:brushProperty name="height" value="0.1" units="cm"/>
    </inkml:brush>
  </inkml:definitions>
  <inkml:trace contextRef="#ctx0" brushRef="#br0">17230 1752 15359 0 0,'6'0'-6880'0'0,"10"0"0"0"0,1 0 6880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transition spd="slow">
    <p:push/>
  </p:transition>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transition spd="slow">
    <p:push/>
  </p:transition>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healthfocuspsychology.com.au/tools/dass-42/" TargetMode="External"/><Relationship Id="rId7" Type="http://schemas.openxmlformats.org/officeDocument/2006/relationships/image" Target="../media/image41.png"/><Relationship Id="rId2" Type="http://schemas.openxmlformats.org/officeDocument/2006/relationships/hyperlink" Target="https://www.frontiersin.org/articles/10.3389/fpubh.2021.795007/full" TargetMode="External"/><Relationship Id="rId1" Type="http://schemas.openxmlformats.org/officeDocument/2006/relationships/slideLayout" Target="../slideLayouts/slideLayout6.xml"/><Relationship Id="rId6" Type="http://schemas.openxmlformats.org/officeDocument/2006/relationships/hyperlink" Target="https://drive.google.com/drive/folders/19lXQKv7Wtov-EjzV0Ljfc2QiwrOHCbKR?usp=sharing" TargetMode="External"/><Relationship Id="rId5" Type="http://schemas.openxmlformats.org/officeDocument/2006/relationships/hyperlink" Target="https://scikit-learn.org/stable/index.html" TargetMode="External"/><Relationship Id="rId4" Type="http://schemas.openxmlformats.org/officeDocument/2006/relationships/hyperlink" Target="https://arxiv.org/abs/2103.0137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393403" y="3940512"/>
            <a:ext cx="6546976" cy="2415697"/>
          </a:xfrm>
        </p:spPr>
        <p:txBody>
          <a:bodyPr vert="horz" lIns="91440" tIns="45720" rIns="91440" bIns="45720" rtlCol="0" anchor="t">
            <a:noAutofit/>
          </a:bodyPr>
          <a:lstStyle/>
          <a:p>
            <a:pPr>
              <a:lnSpc>
                <a:spcPct val="130000"/>
              </a:lnSpc>
              <a:spcBef>
                <a:spcPts val="0"/>
              </a:spcBef>
            </a:pPr>
            <a:r>
              <a:rPr lang="en-US" sz="2400" kern="1200">
                <a:solidFill>
                  <a:schemeClr val="tx1">
                    <a:lumMod val="95000"/>
                    <a:lumOff val="5000"/>
                  </a:schemeClr>
                </a:solidFill>
                <a:latin typeface="+mj-lt"/>
                <a:ea typeface="+mj-ea"/>
                <a:cs typeface="+mj-cs"/>
              </a:rPr>
              <a:t>Understanding AN Explainable Intelligence Driven Balanced Decision Tree Approach</a:t>
            </a:r>
            <a:endParaRPr lang="en-US"/>
          </a:p>
          <a:p>
            <a:pPr>
              <a:lnSpc>
                <a:spcPct val="130000"/>
              </a:lnSpc>
              <a:spcBef>
                <a:spcPts val="0"/>
              </a:spcBef>
            </a:pPr>
            <a:r>
              <a:rPr lang="en-US" sz="2400" kern="1200">
                <a:solidFill>
                  <a:schemeClr val="tx1">
                    <a:lumMod val="95000"/>
                    <a:lumOff val="5000"/>
                  </a:schemeClr>
                </a:solidFill>
                <a:latin typeface="+mj-lt"/>
                <a:ea typeface="+mj-ea"/>
                <a:cs typeface="+mj-cs"/>
              </a:rPr>
              <a:t> For Psychological Disorder Assessment</a:t>
            </a:r>
            <a:endParaRPr lang="en-US" sz="2400" kern="1200">
              <a:solidFill>
                <a:schemeClr val="tx1">
                  <a:lumMod val="95000"/>
                  <a:lumOff val="5000"/>
                </a:schemeClr>
              </a:solidFill>
              <a:latin typeface="+mj-lt"/>
            </a:endParaRPr>
          </a:p>
        </p:txBody>
      </p:sp>
      <p:pic>
        <p:nvPicPr>
          <p:cNvPr id="5" name="Picture 4" descr="A person sitting in a chair with a computer and a brain&#10;&#10;Description automatically generated">
            <a:extLst>
              <a:ext uri="{FF2B5EF4-FFF2-40B4-BE49-F238E27FC236}">
                <a16:creationId xmlns:a16="http://schemas.microsoft.com/office/drawing/2014/main" id="{14C5D0CC-ED12-C483-F7E5-7E2B9C530614}"/>
              </a:ext>
            </a:extLst>
          </p:cNvPr>
          <p:cNvPicPr>
            <a:picLocks noChangeAspect="1"/>
          </p:cNvPicPr>
          <p:nvPr/>
        </p:nvPicPr>
        <p:blipFill>
          <a:blip r:embed="rId2"/>
          <a:stretch>
            <a:fillRect/>
          </a:stretch>
        </p:blipFill>
        <p:spPr>
          <a:xfrm>
            <a:off x="1319774" y="379920"/>
            <a:ext cx="4775791" cy="3307234"/>
          </a:xfrm>
          <a:prstGeom prst="rect">
            <a:avLst/>
          </a:prstGeom>
        </p:spPr>
      </p:pic>
      <p:sp>
        <p:nvSpPr>
          <p:cNvPr id="9" name="Rectangle 8">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8000"/>
          </a:xfrm>
          <a:prstGeom prst="rect">
            <a:avLst/>
          </a:prstGeom>
          <a:solidFill>
            <a:srgbClr val="F3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4294967295"/>
          </p:nvPr>
        </p:nvSpPr>
        <p:spPr>
          <a:xfrm>
            <a:off x="8266814" y="818707"/>
            <a:ext cx="3316639" cy="5310963"/>
          </a:xfrm>
        </p:spPr>
        <p:txBody>
          <a:bodyPr vert="horz" lIns="91440" tIns="45720" rIns="91440" bIns="45720" rtlCol="0" anchor="ctr">
            <a:normAutofit/>
          </a:bodyPr>
          <a:lstStyle/>
          <a:p>
            <a:pPr marL="0" indent="0">
              <a:buNone/>
            </a:pPr>
            <a:r>
              <a:rPr lang="en-US" sz="1800" b="1">
                <a:solidFill>
                  <a:srgbClr val="595959"/>
                </a:solidFill>
              </a:rPr>
              <a:t>Presentation by:</a:t>
            </a:r>
            <a:endParaRPr lang="en-US" sz="1800">
              <a:solidFill>
                <a:srgbClr val="595959"/>
              </a:solidFill>
            </a:endParaRPr>
          </a:p>
          <a:p>
            <a:r>
              <a:rPr lang="en-US" sz="1800">
                <a:solidFill>
                  <a:srgbClr val="595959"/>
                </a:solidFill>
              </a:rPr>
              <a:t>Souvik Naskar</a:t>
            </a:r>
          </a:p>
          <a:p>
            <a:r>
              <a:rPr lang="en-US" sz="1800">
                <a:solidFill>
                  <a:srgbClr val="595959"/>
                </a:solidFill>
              </a:rPr>
              <a:t>Rajdeep Mallick</a:t>
            </a:r>
          </a:p>
          <a:p>
            <a:r>
              <a:rPr lang="en-US" sz="1800">
                <a:solidFill>
                  <a:srgbClr val="595959"/>
                </a:solidFill>
              </a:rPr>
              <a:t>Arup Kumar Roy</a:t>
            </a:r>
          </a:p>
          <a:p>
            <a:pPr marL="0" indent="0">
              <a:buNone/>
            </a:pPr>
            <a:r>
              <a:rPr lang="en-US" sz="1800" b="1">
                <a:solidFill>
                  <a:srgbClr val="595959"/>
                </a:solidFill>
              </a:rPr>
              <a:t>Under the guidance of:</a:t>
            </a:r>
          </a:p>
          <a:p>
            <a:r>
              <a:rPr lang="en-US" sz="1800">
                <a:solidFill>
                  <a:srgbClr val="595959"/>
                </a:solidFill>
              </a:rPr>
              <a:t>Prof. Sruti Gan Chaudhuri</a:t>
            </a:r>
          </a:p>
          <a:p>
            <a:pPr marL="0" indent="0">
              <a:buNone/>
            </a:pPr>
            <a:r>
              <a:rPr lang="en-US" sz="1800" b="1">
                <a:solidFill>
                  <a:srgbClr val="595959"/>
                </a:solidFill>
              </a:rPr>
              <a:t>Jadavpur University</a:t>
            </a:r>
          </a:p>
        </p:txBody>
      </p:sp>
    </p:spTree>
    <p:extLst>
      <p:ext uri="{BB962C8B-B14F-4D97-AF65-F5344CB8AC3E}">
        <p14:creationId xmlns:p14="http://schemas.microsoft.com/office/powerpoint/2010/main" val="258605881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D93C7F-D956-9BDB-B913-D41999C585B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3" name="Rectangle 32">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779B3-9898-DC50-6020-001D74CB6441}"/>
              </a:ext>
            </a:extLst>
          </p:cNvPr>
          <p:cNvSpPr>
            <a:spLocks noGrp="1"/>
          </p:cNvSpPr>
          <p:nvPr/>
        </p:nvSpPr>
        <p:spPr>
          <a:xfrm>
            <a:off x="5586738" y="847827"/>
            <a:ext cx="5823233" cy="11695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Aft>
                <a:spcPts val="600"/>
              </a:spcAft>
            </a:pPr>
            <a:r>
              <a:rPr lang="en-US" sz="3400"/>
              <a:t>Q-Prioritization Phase </a:t>
            </a:r>
          </a:p>
        </p:txBody>
      </p:sp>
      <p:pic>
        <p:nvPicPr>
          <p:cNvPr id="5" name="Picture 4" descr="A mathematical equation with numbers and symbols&#10;&#10;Description automatically generated">
            <a:extLst>
              <a:ext uri="{FF2B5EF4-FFF2-40B4-BE49-F238E27FC236}">
                <a16:creationId xmlns:a16="http://schemas.microsoft.com/office/drawing/2014/main" id="{08108D33-068D-D495-10E8-4AAE7C998E25}"/>
              </a:ext>
            </a:extLst>
          </p:cNvPr>
          <p:cNvPicPr>
            <a:picLocks noChangeAspect="1"/>
          </p:cNvPicPr>
          <p:nvPr/>
        </p:nvPicPr>
        <p:blipFill>
          <a:blip r:embed="rId2"/>
          <a:stretch>
            <a:fillRect/>
          </a:stretch>
        </p:blipFill>
        <p:spPr>
          <a:xfrm>
            <a:off x="1174496" y="3597106"/>
            <a:ext cx="3854383" cy="2097313"/>
          </a:xfrm>
          <a:prstGeom prst="rect">
            <a:avLst/>
          </a:prstGeom>
        </p:spPr>
      </p:pic>
      <p:sp>
        <p:nvSpPr>
          <p:cNvPr id="38" name="Rectangle 3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text on a white background&#10;&#10;Description automatically generated">
            <a:extLst>
              <a:ext uri="{FF2B5EF4-FFF2-40B4-BE49-F238E27FC236}">
                <a16:creationId xmlns:a16="http://schemas.microsoft.com/office/drawing/2014/main" id="{78EA9EB5-D1CE-7023-898F-5B6867BFA4A8}"/>
              </a:ext>
            </a:extLst>
          </p:cNvPr>
          <p:cNvPicPr>
            <a:picLocks noChangeAspect="1"/>
          </p:cNvPicPr>
          <p:nvPr/>
        </p:nvPicPr>
        <p:blipFill>
          <a:blip r:embed="rId3"/>
          <a:stretch>
            <a:fillRect/>
          </a:stretch>
        </p:blipFill>
        <p:spPr>
          <a:xfrm>
            <a:off x="1174495" y="1712031"/>
            <a:ext cx="3854383" cy="1397904"/>
          </a:xfrm>
          <a:prstGeom prst="rect">
            <a:avLst/>
          </a:prstGeom>
        </p:spPr>
      </p:pic>
      <p:sp>
        <p:nvSpPr>
          <p:cNvPr id="3" name="TextBox 2">
            <a:extLst>
              <a:ext uri="{FF2B5EF4-FFF2-40B4-BE49-F238E27FC236}">
                <a16:creationId xmlns:a16="http://schemas.microsoft.com/office/drawing/2014/main" id="{D7D04A67-4BE1-3EBE-0DF3-EF9FD634C77C}"/>
              </a:ext>
            </a:extLst>
          </p:cNvPr>
          <p:cNvSpPr txBox="1"/>
          <p:nvPr/>
        </p:nvSpPr>
        <p:spPr>
          <a:xfrm>
            <a:off x="5787613" y="2355831"/>
            <a:ext cx="5377019" cy="3441181"/>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lnSpc>
                <a:spcPct val="90000"/>
              </a:lnSpc>
              <a:spcAft>
                <a:spcPts val="600"/>
              </a:spcAft>
            </a:pPr>
            <a:r>
              <a:rPr lang="en-US" sz="2200"/>
              <a:t>Eliminates less significant queries or attributes from the pre-processed dataset.</a:t>
            </a:r>
          </a:p>
          <a:p>
            <a:pPr indent="-228600" algn="just">
              <a:lnSpc>
                <a:spcPct val="90000"/>
              </a:lnSpc>
              <a:spcAft>
                <a:spcPts val="600"/>
              </a:spcAft>
              <a:buFont typeface="Arial" panose="020B0604020202020204" pitchFamily="34" charset="0"/>
              <a:buChar char="•"/>
            </a:pPr>
            <a:endParaRPr lang="en-US" sz="2200"/>
          </a:p>
          <a:p>
            <a:pPr marL="285750" indent="-228600" algn="just">
              <a:lnSpc>
                <a:spcPct val="90000"/>
              </a:lnSpc>
              <a:spcAft>
                <a:spcPts val="600"/>
              </a:spcAft>
              <a:buFont typeface="Arial" panose="020B0604020202020204" pitchFamily="34" charset="0"/>
              <a:buChar char="•"/>
            </a:pPr>
            <a:r>
              <a:rPr lang="en-US" sz="2200" b="1"/>
              <a:t>R-</a:t>
            </a:r>
            <a:r>
              <a:rPr lang="en-US" sz="2200" b="1" err="1"/>
              <a:t>th</a:t>
            </a:r>
            <a:r>
              <a:rPr lang="en-US" sz="2200" b="1"/>
              <a:t> Determination : </a:t>
            </a:r>
            <a:r>
              <a:rPr lang="en-US" sz="2200"/>
              <a:t>Computes relevant thresholds for anxiety, stress, and depression.</a:t>
            </a:r>
          </a:p>
          <a:p>
            <a:pPr marL="57150" algn="just">
              <a:lnSpc>
                <a:spcPct val="90000"/>
              </a:lnSpc>
              <a:spcAft>
                <a:spcPts val="600"/>
              </a:spcAft>
            </a:pPr>
            <a:endParaRPr lang="en-US" sz="2200"/>
          </a:p>
          <a:p>
            <a:pPr marL="285750" indent="-228600" algn="just">
              <a:lnSpc>
                <a:spcPct val="90000"/>
              </a:lnSpc>
              <a:spcAft>
                <a:spcPts val="600"/>
              </a:spcAft>
              <a:buFont typeface="Arial" panose="020B0604020202020204" pitchFamily="34" charset="0"/>
              <a:buChar char="•"/>
            </a:pPr>
            <a:r>
              <a:rPr lang="en-US" sz="2200" b="1"/>
              <a:t>Priority Relevance :</a:t>
            </a:r>
            <a:r>
              <a:rPr lang="en-US" sz="2200"/>
              <a:t> Calculates attribute priority based on the ranking of mean values</a:t>
            </a:r>
          </a:p>
        </p:txBody>
      </p:sp>
      <p:cxnSp>
        <p:nvCxnSpPr>
          <p:cNvPr id="6" name="Straight Arrow Connector 5">
            <a:extLst>
              <a:ext uri="{FF2B5EF4-FFF2-40B4-BE49-F238E27FC236}">
                <a16:creationId xmlns:a16="http://schemas.microsoft.com/office/drawing/2014/main" id="{672D1075-D5AC-A1A3-10AA-96F991C76A75}"/>
              </a:ext>
            </a:extLst>
          </p:cNvPr>
          <p:cNvCxnSpPr/>
          <p:nvPr/>
        </p:nvCxnSpPr>
        <p:spPr>
          <a:xfrm>
            <a:off x="5638800" y="297180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44992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853739-4F55-32E9-CB4E-2F6103FE3EC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51">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Freeform: Shape 53">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3F70D8-6B4A-D8B6-0F66-4B3C6E3E3899}"/>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sz="3400"/>
              <a:t>TRAIN TEST PHASE</a:t>
            </a:r>
          </a:p>
        </p:txBody>
      </p:sp>
      <p:sp>
        <p:nvSpPr>
          <p:cNvPr id="56" name="Rectangle 55">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6EFB06D-02E3-A400-B667-48DB23080FBF}"/>
              </a:ext>
            </a:extLst>
          </p:cNvPr>
          <p:cNvSpPr txBox="1"/>
          <p:nvPr/>
        </p:nvSpPr>
        <p:spPr>
          <a:xfrm>
            <a:off x="465648" y="2512611"/>
            <a:ext cx="5207120" cy="37311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228600">
              <a:lnSpc>
                <a:spcPct val="90000"/>
              </a:lnSpc>
              <a:spcAft>
                <a:spcPts val="600"/>
              </a:spcAft>
              <a:buFont typeface="Arial" panose="020B0604020202020204" pitchFamily="34" charset="0"/>
              <a:buChar char="•"/>
            </a:pPr>
            <a:r>
              <a:rPr lang="en-US" sz="2000"/>
              <a:t>Once the irrelevant attributes in the dataset are eliminated, it is all set to learn through examples using an appropriate machine intelligence algorithm.</a:t>
            </a:r>
          </a:p>
          <a:p>
            <a:pPr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r>
              <a:rPr lang="en-US" sz="2000"/>
              <a:t>Entropy in information theory is a metric that exhibits the purity of a random dataset.</a:t>
            </a:r>
            <a:br>
              <a:rPr lang="en-US" sz="2000"/>
            </a:br>
            <a:endParaRPr lang="en-US" sz="2000"/>
          </a:p>
          <a:p>
            <a:pPr marL="342900" indent="-228600">
              <a:lnSpc>
                <a:spcPct val="90000"/>
              </a:lnSpc>
              <a:spcAft>
                <a:spcPts val="600"/>
              </a:spcAft>
              <a:buFont typeface="Arial" panose="020B0604020202020204" pitchFamily="34" charset="0"/>
              <a:buChar char="•"/>
            </a:pPr>
            <a:r>
              <a:rPr lang="en-US" sz="2000"/>
              <a:t>Information gain is a statistic based method for the selection of suitable attributes for testing at every node.</a:t>
            </a:r>
            <a:br>
              <a:rPr lang="en-US" sz="2000"/>
            </a:br>
            <a:endParaRPr lang="en-US" sz="2000"/>
          </a:p>
        </p:txBody>
      </p:sp>
      <p:pic>
        <p:nvPicPr>
          <p:cNvPr id="3" name="Picture 2" descr="A mathematical equation with numbers and symbols&#10;&#10;Description automatically generated">
            <a:extLst>
              <a:ext uri="{FF2B5EF4-FFF2-40B4-BE49-F238E27FC236}">
                <a16:creationId xmlns:a16="http://schemas.microsoft.com/office/drawing/2014/main" id="{2D98673B-354F-AC34-C1EB-357AC94C4818}"/>
              </a:ext>
            </a:extLst>
          </p:cNvPr>
          <p:cNvPicPr>
            <a:picLocks noChangeAspect="1"/>
          </p:cNvPicPr>
          <p:nvPr/>
        </p:nvPicPr>
        <p:blipFill>
          <a:blip r:embed="rId2"/>
          <a:stretch>
            <a:fillRect/>
          </a:stretch>
        </p:blipFill>
        <p:spPr>
          <a:xfrm>
            <a:off x="6874256" y="1897767"/>
            <a:ext cx="4871560" cy="1362288"/>
          </a:xfrm>
          <a:prstGeom prst="rect">
            <a:avLst/>
          </a:prstGeom>
        </p:spPr>
      </p:pic>
      <p:pic>
        <p:nvPicPr>
          <p:cNvPr id="4" name="Picture 3" descr="A black and white image of symbols&#10;&#10;Description automatically generated">
            <a:extLst>
              <a:ext uri="{FF2B5EF4-FFF2-40B4-BE49-F238E27FC236}">
                <a16:creationId xmlns:a16="http://schemas.microsoft.com/office/drawing/2014/main" id="{A7C2C749-12FA-2BD3-5961-D18B9B4FE113}"/>
              </a:ext>
            </a:extLst>
          </p:cNvPr>
          <p:cNvPicPr>
            <a:picLocks noChangeAspect="1"/>
          </p:cNvPicPr>
          <p:nvPr/>
        </p:nvPicPr>
        <p:blipFill>
          <a:blip r:embed="rId3"/>
          <a:stretch>
            <a:fillRect/>
          </a:stretch>
        </p:blipFill>
        <p:spPr>
          <a:xfrm>
            <a:off x="6874256" y="4373427"/>
            <a:ext cx="4871560" cy="1005217"/>
          </a:xfrm>
          <a:prstGeom prst="rect">
            <a:avLst/>
          </a:prstGeom>
        </p:spPr>
      </p:pic>
    </p:spTree>
    <p:extLst>
      <p:ext uri="{BB962C8B-B14F-4D97-AF65-F5344CB8AC3E}">
        <p14:creationId xmlns:p14="http://schemas.microsoft.com/office/powerpoint/2010/main" val="25050156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D73AEB-B11D-6E82-FDDB-9C50018A3F8A}"/>
            </a:ext>
          </a:extLst>
        </p:cNvPr>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18FFB1-2B32-9BD1-BF1D-522CFE2A20AD}"/>
              </a:ext>
            </a:extLst>
          </p:cNvPr>
          <p:cNvSpPr>
            <a:spLocks noGrp="1"/>
          </p:cNvSpPr>
          <p:nvPr>
            <p:ph type="title"/>
          </p:nvPr>
        </p:nvSpPr>
        <p:spPr>
          <a:xfrm>
            <a:off x="1092200" y="548570"/>
            <a:ext cx="10515600" cy="1325563"/>
          </a:xfrm>
        </p:spPr>
        <p:txBody>
          <a:bodyPr vert="horz" lIns="91440" tIns="45720" rIns="91440" bIns="45720" rtlCol="0" anchor="ctr">
            <a:normAutofit/>
          </a:bodyPr>
          <a:lstStyle/>
          <a:p>
            <a:r>
              <a:rPr lang="en-US" sz="4400" kern="1200">
                <a:solidFill>
                  <a:schemeClr val="tx1"/>
                </a:solidFill>
                <a:latin typeface="+mj-lt"/>
                <a:ea typeface="+mj-ea"/>
                <a:cs typeface="+mj-cs"/>
              </a:rPr>
              <a:t>Prediction interpret phase</a:t>
            </a:r>
          </a:p>
        </p:txBody>
      </p:sp>
      <p:sp>
        <p:nvSpPr>
          <p:cNvPr id="8" name="TextBox 7">
            <a:extLst>
              <a:ext uri="{FF2B5EF4-FFF2-40B4-BE49-F238E27FC236}">
                <a16:creationId xmlns:a16="http://schemas.microsoft.com/office/drawing/2014/main" id="{43234EBF-3DAC-6F5F-5480-9D52E017E256}"/>
              </a:ext>
            </a:extLst>
          </p:cNvPr>
          <p:cNvSpPr txBox="1"/>
          <p:nvPr/>
        </p:nvSpPr>
        <p:spPr>
          <a:xfrm>
            <a:off x="1162756" y="1881869"/>
            <a:ext cx="9807515" cy="434485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pPr>
            <a:r>
              <a:rPr lang="en-US" sz="2200"/>
              <a:t>Our model sheds light on predictions by scoring attributes based on their impact. This score reflects how much each factor influences the outcome. Three methods for deeper insights:</a:t>
            </a:r>
            <a:br>
              <a:rPr lang="en-US" sz="2200"/>
            </a:br>
            <a:endParaRPr lang="en-US" sz="2200"/>
          </a:p>
          <a:p>
            <a:pPr algn="just">
              <a:lnSpc>
                <a:spcPct val="90000"/>
              </a:lnSpc>
            </a:pPr>
            <a:endParaRPr lang="en-US" sz="1200">
              <a:ea typeface="+mn-lt"/>
              <a:cs typeface="+mn-lt"/>
            </a:endParaRPr>
          </a:p>
          <a:p>
            <a:pPr marL="857250" lvl="1" indent="-342900">
              <a:lnSpc>
                <a:spcPct val="90000"/>
              </a:lnSpc>
              <a:buFont typeface="Arial" panose="020B0604020202020204" pitchFamily="34" charset="0"/>
              <a:buChar char="•"/>
            </a:pPr>
            <a:r>
              <a:rPr lang="en-US" sz="2200" b="1">
                <a:ea typeface="+mn-lt"/>
                <a:cs typeface="+mn-lt"/>
              </a:rPr>
              <a:t>Permuted</a:t>
            </a:r>
            <a:r>
              <a:rPr lang="en-US" sz="2200" b="1"/>
              <a:t> Feature Importance Method :</a:t>
            </a:r>
            <a:r>
              <a:rPr lang="en-US" sz="2200"/>
              <a:t> Randomly scramble values to see how important an attribute is.</a:t>
            </a:r>
            <a:br>
              <a:rPr lang="en-US" sz="2200"/>
            </a:br>
            <a:endParaRPr lang="en-US"/>
          </a:p>
          <a:p>
            <a:pPr marL="857250" lvl="1" indent="-342900">
              <a:lnSpc>
                <a:spcPct val="90000"/>
              </a:lnSpc>
              <a:buFont typeface="Arial" panose="020B0604020202020204" pitchFamily="34" charset="0"/>
              <a:buChar char="•"/>
            </a:pPr>
            <a:r>
              <a:rPr lang="en-US" sz="2200" b="1"/>
              <a:t>Contrastive Explanation Method :</a:t>
            </a:r>
            <a:r>
              <a:rPr lang="en-US" sz="2200"/>
              <a:t> Compare similar cases with different outcomes to find key differences.</a:t>
            </a:r>
            <a:br>
              <a:rPr lang="en-US" sz="2200"/>
            </a:br>
            <a:endParaRPr lang="en-US" sz="2200"/>
          </a:p>
          <a:p>
            <a:pPr marL="857250" lvl="1" indent="-342900">
              <a:lnSpc>
                <a:spcPct val="90000"/>
              </a:lnSpc>
              <a:buFont typeface="Arial" panose="020B0604020202020204" pitchFamily="34" charset="0"/>
              <a:buChar char="•"/>
            </a:pPr>
            <a:r>
              <a:rPr lang="en-US" sz="2200" b="1"/>
              <a:t>Counterfactuals Method :</a:t>
            </a:r>
            <a:r>
              <a:rPr lang="en-US" sz="2200"/>
              <a:t> Imagine changing features and see how the prediction shifts, like a thought experiment.</a:t>
            </a:r>
          </a:p>
          <a:p>
            <a:pPr indent="-228600">
              <a:lnSpc>
                <a:spcPct val="90000"/>
              </a:lnSpc>
              <a:spcAft>
                <a:spcPts val="600"/>
              </a:spcAft>
              <a:buFont typeface="Arial" panose="020B0604020202020204" pitchFamily="34" charset="0"/>
              <a:buChar char="•"/>
            </a:pPr>
            <a:endParaRPr lang="en-US" sz="2400" b="1"/>
          </a:p>
        </p:txBody>
      </p:sp>
    </p:spTree>
    <p:extLst>
      <p:ext uri="{BB962C8B-B14F-4D97-AF65-F5344CB8AC3E}">
        <p14:creationId xmlns:p14="http://schemas.microsoft.com/office/powerpoint/2010/main" val="306866341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F67CAC-F186-C45C-D078-F557E88B2FAE}"/>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6" name="Rectangle 6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6AFB8-5F97-3A01-16B2-E5F5D7E07FF1}"/>
              </a:ext>
            </a:extLst>
          </p:cNvPr>
          <p:cNvSpPr>
            <a:spLocks noGrp="1"/>
          </p:cNvSpPr>
          <p:nvPr>
            <p:ph type="title"/>
          </p:nvPr>
        </p:nvSpPr>
        <p:spPr>
          <a:xfrm>
            <a:off x="962770" y="579517"/>
            <a:ext cx="5408813" cy="632966"/>
          </a:xfrm>
        </p:spPr>
        <p:txBody>
          <a:bodyPr vert="horz" lIns="91440" tIns="45720" rIns="91440" bIns="45720" rtlCol="0" anchor="b">
            <a:normAutofit fontScale="90000"/>
          </a:bodyPr>
          <a:lstStyle/>
          <a:p>
            <a:r>
              <a:rPr lang="en-US" sz="4000"/>
              <a:t>VALIDATE PHASE</a:t>
            </a:r>
          </a:p>
        </p:txBody>
      </p:sp>
      <p:sp>
        <p:nvSpPr>
          <p:cNvPr id="8" name="TextBox 7">
            <a:extLst>
              <a:ext uri="{FF2B5EF4-FFF2-40B4-BE49-F238E27FC236}">
                <a16:creationId xmlns:a16="http://schemas.microsoft.com/office/drawing/2014/main" id="{9E19AC88-57FA-4AE7-6F97-85BCEC47275E}"/>
              </a:ext>
            </a:extLst>
          </p:cNvPr>
          <p:cNvSpPr txBox="1"/>
          <p:nvPr/>
        </p:nvSpPr>
        <p:spPr>
          <a:xfrm>
            <a:off x="964082" y="2323537"/>
            <a:ext cx="7273423" cy="31789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57150">
              <a:lnSpc>
                <a:spcPct val="90000"/>
              </a:lnSpc>
            </a:pPr>
            <a:r>
              <a:rPr lang="en-US" sz="2000"/>
              <a:t>Evaluating the model's accuracy and effectiveness.</a:t>
            </a:r>
          </a:p>
          <a:p>
            <a:pPr marL="57150">
              <a:lnSpc>
                <a:spcPct val="90000"/>
              </a:lnSpc>
            </a:pPr>
            <a:endParaRPr lang="en-US" sz="2000"/>
          </a:p>
          <a:p>
            <a:pPr marL="57150">
              <a:lnSpc>
                <a:spcPct val="90000"/>
              </a:lnSpc>
            </a:pPr>
            <a:r>
              <a:rPr lang="en-US" sz="2000" b="1"/>
              <a:t>Performance metrics :</a:t>
            </a:r>
            <a:br>
              <a:rPr lang="en-US" sz="2000" b="1"/>
            </a:br>
            <a:endParaRPr lang="en-US" sz="2000" b="1"/>
          </a:p>
          <a:p>
            <a:pPr marL="742950" lvl="1" indent="-228600">
              <a:lnSpc>
                <a:spcPct val="90000"/>
              </a:lnSpc>
              <a:buFont typeface="Arial" panose="020B0604020202020204" pitchFamily="34" charset="0"/>
              <a:buChar char="•"/>
            </a:pPr>
            <a:r>
              <a:rPr lang="en-US" sz="2000"/>
              <a:t> </a:t>
            </a:r>
            <a:r>
              <a:rPr lang="en-US" sz="2000" b="1"/>
              <a:t>Accuracy:</a:t>
            </a:r>
            <a:r>
              <a:rPr lang="en-US" sz="2000"/>
              <a:t> Overall correct predictions</a:t>
            </a:r>
            <a:br>
              <a:rPr lang="en-US" sz="2000"/>
            </a:br>
            <a:endParaRPr lang="en-US" sz="2000"/>
          </a:p>
          <a:p>
            <a:pPr marL="742950" lvl="1" indent="-228600">
              <a:lnSpc>
                <a:spcPct val="90000"/>
              </a:lnSpc>
              <a:buFont typeface="Arial" panose="020B0604020202020204" pitchFamily="34" charset="0"/>
              <a:buChar char="•"/>
            </a:pPr>
            <a:r>
              <a:rPr lang="en-US" sz="2000"/>
              <a:t> </a:t>
            </a:r>
            <a:r>
              <a:rPr lang="en-US" sz="2000" b="1"/>
              <a:t>Precision:</a:t>
            </a:r>
            <a:r>
              <a:rPr lang="en-US" sz="2000"/>
              <a:t> Correct positive predictions</a:t>
            </a:r>
            <a:br>
              <a:rPr lang="en-US" sz="2000"/>
            </a:br>
            <a:endParaRPr lang="en-US" sz="2000"/>
          </a:p>
          <a:p>
            <a:pPr marL="742950" lvl="1" indent="-228600">
              <a:lnSpc>
                <a:spcPct val="90000"/>
              </a:lnSpc>
              <a:buFont typeface="Arial" panose="020B0604020202020204" pitchFamily="34" charset="0"/>
              <a:buChar char="•"/>
            </a:pPr>
            <a:r>
              <a:rPr lang="en-US" sz="2000"/>
              <a:t> </a:t>
            </a:r>
            <a:r>
              <a:rPr lang="en-US" sz="2000" b="1"/>
              <a:t>Recall: </a:t>
            </a:r>
            <a:r>
              <a:rPr lang="en-US" sz="2000"/>
              <a:t>True positive predictions </a:t>
            </a:r>
            <a:br>
              <a:rPr lang="en-US" sz="2000"/>
            </a:br>
            <a:endParaRPr lang="en-US" sz="2000"/>
          </a:p>
          <a:p>
            <a:pPr marL="742950" lvl="1" indent="-228600">
              <a:lnSpc>
                <a:spcPct val="90000"/>
              </a:lnSpc>
              <a:buFont typeface="Arial" panose="020B0604020202020204" pitchFamily="34" charset="0"/>
              <a:buChar char="•"/>
            </a:pPr>
            <a:r>
              <a:rPr lang="en-US" sz="2000"/>
              <a:t> </a:t>
            </a:r>
            <a:r>
              <a:rPr lang="en-US" sz="2000" b="1"/>
              <a:t>F-score:</a:t>
            </a:r>
            <a:r>
              <a:rPr lang="en-US" sz="2000"/>
              <a:t> Combine precision and recall for balanced view</a:t>
            </a:r>
            <a:br>
              <a:rPr lang="en-US" sz="2000"/>
            </a:br>
            <a:r>
              <a:rPr lang="en-US" sz="2000"/>
              <a:t> </a:t>
            </a:r>
          </a:p>
          <a:p>
            <a:pPr marL="742950" lvl="1" indent="-228600">
              <a:lnSpc>
                <a:spcPct val="90000"/>
              </a:lnSpc>
              <a:buFont typeface="Arial" panose="020B0604020202020204" pitchFamily="34" charset="0"/>
              <a:buChar char="•"/>
            </a:pPr>
            <a:r>
              <a:rPr lang="en-US" sz="2000" b="1"/>
              <a:t> MSE:</a:t>
            </a:r>
            <a:r>
              <a:rPr lang="en-US" sz="2000"/>
              <a:t> Difference between original and predicted values</a:t>
            </a:r>
            <a:br>
              <a:rPr lang="en-US" sz="2000"/>
            </a:br>
            <a:endParaRPr lang="en-US" sz="2000"/>
          </a:p>
        </p:txBody>
      </p:sp>
      <p:pic>
        <p:nvPicPr>
          <p:cNvPr id="5" name="Picture 4" descr="A mathematical equation with numbers and symbols&#10;&#10;Description automatically generated">
            <a:extLst>
              <a:ext uri="{FF2B5EF4-FFF2-40B4-BE49-F238E27FC236}">
                <a16:creationId xmlns:a16="http://schemas.microsoft.com/office/drawing/2014/main" id="{9A2C9B2A-5A19-138F-A0CE-1D85D377FD96}"/>
              </a:ext>
            </a:extLst>
          </p:cNvPr>
          <p:cNvPicPr>
            <a:picLocks noChangeAspect="1"/>
          </p:cNvPicPr>
          <p:nvPr/>
        </p:nvPicPr>
        <p:blipFill>
          <a:blip r:embed="rId2"/>
          <a:stretch>
            <a:fillRect/>
          </a:stretch>
        </p:blipFill>
        <p:spPr>
          <a:xfrm>
            <a:off x="8089378" y="4716693"/>
            <a:ext cx="3457575" cy="714375"/>
          </a:xfrm>
          <a:prstGeom prst="rect">
            <a:avLst/>
          </a:prstGeom>
        </p:spPr>
      </p:pic>
      <p:pic>
        <p:nvPicPr>
          <p:cNvPr id="7" name="Picture 6" descr="A mathematical equation with black text&#10;&#10;Description automatically generated">
            <a:extLst>
              <a:ext uri="{FF2B5EF4-FFF2-40B4-BE49-F238E27FC236}">
                <a16:creationId xmlns:a16="http://schemas.microsoft.com/office/drawing/2014/main" id="{5DCFCA05-CDBF-2DFB-DEF0-7190F2A6DB31}"/>
              </a:ext>
            </a:extLst>
          </p:cNvPr>
          <p:cNvPicPr>
            <a:picLocks noChangeAspect="1"/>
          </p:cNvPicPr>
          <p:nvPr/>
        </p:nvPicPr>
        <p:blipFill>
          <a:blip r:embed="rId3"/>
          <a:stretch>
            <a:fillRect/>
          </a:stretch>
        </p:blipFill>
        <p:spPr>
          <a:xfrm>
            <a:off x="9058745" y="1168624"/>
            <a:ext cx="2295525" cy="721486"/>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1BEEAAE9-E4FA-72C5-61E4-FBFE44C9D76E}"/>
              </a:ext>
            </a:extLst>
          </p:cNvPr>
          <p:cNvPicPr>
            <a:picLocks noChangeAspect="1"/>
          </p:cNvPicPr>
          <p:nvPr/>
        </p:nvPicPr>
        <p:blipFill>
          <a:blip r:embed="rId4"/>
          <a:stretch>
            <a:fillRect/>
          </a:stretch>
        </p:blipFill>
        <p:spPr>
          <a:xfrm>
            <a:off x="9275606" y="3440403"/>
            <a:ext cx="2076450" cy="857250"/>
          </a:xfrm>
          <a:prstGeom prst="rect">
            <a:avLst/>
          </a:prstGeom>
        </p:spPr>
      </p:pic>
      <p:pic>
        <p:nvPicPr>
          <p:cNvPr id="10" name="Picture 9" descr="A black text with black letters&#10;&#10;Description automatically generated">
            <a:extLst>
              <a:ext uri="{FF2B5EF4-FFF2-40B4-BE49-F238E27FC236}">
                <a16:creationId xmlns:a16="http://schemas.microsoft.com/office/drawing/2014/main" id="{FA96F8F4-AA21-BCAB-977D-3FDE10DD2B19}"/>
              </a:ext>
            </a:extLst>
          </p:cNvPr>
          <p:cNvPicPr>
            <a:picLocks noChangeAspect="1"/>
          </p:cNvPicPr>
          <p:nvPr/>
        </p:nvPicPr>
        <p:blipFill>
          <a:blip r:embed="rId5"/>
          <a:stretch>
            <a:fillRect/>
          </a:stretch>
        </p:blipFill>
        <p:spPr>
          <a:xfrm>
            <a:off x="8958665" y="2264536"/>
            <a:ext cx="2409825" cy="762000"/>
          </a:xfrm>
          <a:prstGeom prst="rect">
            <a:avLst/>
          </a:prstGeom>
        </p:spPr>
      </p:pic>
      <p:cxnSp>
        <p:nvCxnSpPr>
          <p:cNvPr id="12" name="Straight Arrow Connector 11">
            <a:extLst>
              <a:ext uri="{FF2B5EF4-FFF2-40B4-BE49-F238E27FC236}">
                <a16:creationId xmlns:a16="http://schemas.microsoft.com/office/drawing/2014/main" id="{6C8F7105-1752-58E4-A6E0-C8EA94A16F7B}"/>
              </a:ext>
            </a:extLst>
          </p:cNvPr>
          <p:cNvCxnSpPr/>
          <p:nvPr/>
        </p:nvCxnSpPr>
        <p:spPr>
          <a:xfrm flipV="1">
            <a:off x="1102351" y="1270850"/>
            <a:ext cx="4273639" cy="30050"/>
          </a:xfrm>
          <a:prstGeom prst="straightConnector1">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658334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9DEB7C-64C8-8194-8C97-0ECC3E558B01}"/>
            </a:ext>
          </a:extLst>
        </p:cNvPr>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41E59-2470-C2C3-B7B4-16D933DFA65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200"/>
              <a:t>comparative analysis for psychological risks</a:t>
            </a:r>
          </a:p>
        </p:txBody>
      </p:sp>
      <p:sp>
        <p:nvSpPr>
          <p:cNvPr id="11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8B170C1-369C-1145-18A8-0A31FE4E88B3}"/>
              </a:ext>
            </a:extLst>
          </p:cNvPr>
          <p:cNvPicPr>
            <a:picLocks noChangeAspect="1"/>
          </p:cNvPicPr>
          <p:nvPr/>
        </p:nvPicPr>
        <p:blipFill>
          <a:blip r:embed="rId2"/>
          <a:stretch>
            <a:fillRect/>
          </a:stretch>
        </p:blipFill>
        <p:spPr>
          <a:xfrm>
            <a:off x="320040" y="2275577"/>
            <a:ext cx="5614416" cy="3672424"/>
          </a:xfrm>
          <a:prstGeom prst="rect">
            <a:avLst/>
          </a:prstGeom>
          <a:ln>
            <a:solidFill>
              <a:schemeClr val="tx1">
                <a:lumMod val="95000"/>
                <a:lumOff val="5000"/>
              </a:schemeClr>
            </a:solidFill>
          </a:ln>
        </p:spPr>
      </p:pic>
      <p:pic>
        <p:nvPicPr>
          <p:cNvPr id="4" name="Picture 3" descr="A graph of different types of stress&#10;&#10;Description automatically generated">
            <a:extLst>
              <a:ext uri="{FF2B5EF4-FFF2-40B4-BE49-F238E27FC236}">
                <a16:creationId xmlns:a16="http://schemas.microsoft.com/office/drawing/2014/main" id="{87239528-0D07-7392-339C-C6C5A85A402A}"/>
              </a:ext>
            </a:extLst>
          </p:cNvPr>
          <p:cNvPicPr>
            <a:picLocks noChangeAspect="1"/>
          </p:cNvPicPr>
          <p:nvPr/>
        </p:nvPicPr>
        <p:blipFill>
          <a:blip r:embed="rId3"/>
          <a:stretch>
            <a:fillRect/>
          </a:stretch>
        </p:blipFill>
        <p:spPr>
          <a:xfrm>
            <a:off x="6254496" y="2278244"/>
            <a:ext cx="5614416" cy="3669120"/>
          </a:xfrm>
          <a:prstGeom prst="rect">
            <a:avLst/>
          </a:prstGeom>
          <a:ln>
            <a:solidFill>
              <a:srgbClr val="404040"/>
            </a:solidFill>
          </a:ln>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CDE130F-A3C1-B0F5-D709-E23EF22BEB0A}"/>
                  </a:ext>
                </a:extLst>
              </p14:cNvPr>
              <p14:cNvContentPartPr/>
              <p14:nvPr/>
            </p14:nvContentPartPr>
            <p14:xfrm>
              <a:off x="3901722" y="-754943"/>
              <a:ext cx="17638" cy="17638"/>
            </p14:xfrm>
          </p:contentPart>
        </mc:Choice>
        <mc:Fallback xmlns="">
          <p:pic>
            <p:nvPicPr>
              <p:cNvPr id="5" name="Ink 4">
                <a:extLst>
                  <a:ext uri="{FF2B5EF4-FFF2-40B4-BE49-F238E27FC236}">
                    <a16:creationId xmlns:a16="http://schemas.microsoft.com/office/drawing/2014/main" id="{DCDE130F-A3C1-B0F5-D709-E23EF22BEB0A}"/>
                  </a:ext>
                </a:extLst>
              </p:cNvPr>
              <p:cNvPicPr/>
              <p:nvPr/>
            </p:nvPicPr>
            <p:blipFill>
              <a:blip r:embed="rId5"/>
              <a:stretch>
                <a:fillRect/>
              </a:stretch>
            </p:blipFill>
            <p:spPr>
              <a:xfrm>
                <a:off x="3879674" y="-1636843"/>
                <a:ext cx="61292" cy="1763800"/>
              </a:xfrm>
              <a:prstGeom prst="rect">
                <a:avLst/>
              </a:prstGeom>
            </p:spPr>
          </p:pic>
        </mc:Fallback>
      </mc:AlternateContent>
    </p:spTree>
    <p:extLst>
      <p:ext uri="{BB962C8B-B14F-4D97-AF65-F5344CB8AC3E}">
        <p14:creationId xmlns:p14="http://schemas.microsoft.com/office/powerpoint/2010/main" val="226230750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02DA5-8425-EC78-8252-CBD917FF7E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92E9E1-473F-0622-418F-29A269E7FFC1}"/>
              </a:ext>
            </a:extLst>
          </p:cNvPr>
          <p:cNvSpPr>
            <a:spLocks noGrp="1"/>
          </p:cNvSpPr>
          <p:nvPr>
            <p:ph type="title"/>
          </p:nvPr>
        </p:nvSpPr>
        <p:spPr>
          <a:xfrm>
            <a:off x="838200" y="365125"/>
            <a:ext cx="10515600" cy="800401"/>
          </a:xfrm>
        </p:spPr>
        <p:txBody>
          <a:bodyPr>
            <a:normAutofit/>
          </a:bodyPr>
          <a:lstStyle/>
          <a:p>
            <a:r>
              <a:rPr lang="en-IN" sz="3600"/>
              <a:t>Our Implementation and Findings</a:t>
            </a:r>
            <a:endParaRPr lang="en-US" sz="3600"/>
          </a:p>
        </p:txBody>
      </p:sp>
      <p:sp>
        <p:nvSpPr>
          <p:cNvPr id="3" name="TextBox 2">
            <a:extLst>
              <a:ext uri="{FF2B5EF4-FFF2-40B4-BE49-F238E27FC236}">
                <a16:creationId xmlns:a16="http://schemas.microsoft.com/office/drawing/2014/main" id="{F4C41170-3F2A-915B-8ADF-00152F9BA8AA}"/>
              </a:ext>
            </a:extLst>
          </p:cNvPr>
          <p:cNvSpPr txBox="1"/>
          <p:nvPr/>
        </p:nvSpPr>
        <p:spPr>
          <a:xfrm>
            <a:off x="1403006" y="1423601"/>
            <a:ext cx="939370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b="1"/>
              <a:t>1. Dataset Overview</a:t>
            </a:r>
            <a:endParaRPr lang="en-US" sz="2200"/>
          </a:p>
          <a:p>
            <a:pPr marL="742950" lvl="1" indent="-285750" algn="just">
              <a:buFont typeface="Courier New"/>
              <a:buChar char="o"/>
            </a:pPr>
            <a:r>
              <a:rPr lang="en-GB"/>
              <a:t>For performance evaluation, we employed the standard DASS 42 questionnaire dataset.</a:t>
            </a:r>
            <a:endParaRPr lang="en-US"/>
          </a:p>
          <a:p>
            <a:pPr marL="742950" lvl="1" indent="-285750" algn="just">
              <a:buFont typeface="Courier New"/>
              <a:buChar char="o"/>
            </a:pPr>
            <a:r>
              <a:rPr lang="en-GB"/>
              <a:t>Notably, our dataset comprises a larger scale, encompassing a total of </a:t>
            </a:r>
            <a:r>
              <a:rPr lang="en-GB" b="1"/>
              <a:t>33,281</a:t>
            </a:r>
            <a:r>
              <a:rPr lang="en-GB"/>
              <a:t> unique responses, a significant expansion compared to the </a:t>
            </a:r>
            <a:r>
              <a:rPr lang="en-GB" b="1"/>
              <a:t>13,000</a:t>
            </a:r>
            <a:r>
              <a:rPr lang="en-GB"/>
              <a:t> responses utilized in the referenced research work.</a:t>
            </a:r>
          </a:p>
          <a:p>
            <a:pPr marL="742950" lvl="1" indent="-285750" algn="just">
              <a:buFont typeface="Courier New"/>
              <a:buChar char="o"/>
            </a:pPr>
            <a:endParaRPr lang="en-GB">
              <a:ea typeface="+mn-lt"/>
              <a:cs typeface="+mn-lt"/>
            </a:endParaRPr>
          </a:p>
          <a:p>
            <a:pPr marL="0" lvl="1" algn="just"/>
            <a:r>
              <a:rPr lang="en-GB" sz="2200" b="1">
                <a:ea typeface="+mn-lt"/>
                <a:cs typeface="+mn-lt"/>
              </a:rPr>
              <a:t>2. Data Preprocessing</a:t>
            </a:r>
            <a:endParaRPr lang="en-GB" sz="2200"/>
          </a:p>
          <a:p>
            <a:pPr marL="742950" lvl="1" indent="-285750" algn="just">
              <a:buFont typeface="Courier New"/>
              <a:buChar char="o"/>
            </a:pPr>
            <a:r>
              <a:rPr lang="en-GB">
                <a:ea typeface="+mn-lt"/>
                <a:cs typeface="+mn-lt"/>
              </a:rPr>
              <a:t>Executed the Transform-Encode Phase and Segregate-Label Phase, aligning with the methodology discussed earlier.</a:t>
            </a:r>
            <a:endParaRPr lang="en-GB"/>
          </a:p>
          <a:p>
            <a:pPr marL="742950" lvl="1" indent="-285750" algn="just">
              <a:buFont typeface="Courier New"/>
              <a:buChar char="o"/>
            </a:pPr>
            <a:endParaRPr lang="en-GB">
              <a:latin typeface="Tenorite"/>
              <a:cs typeface="Segoe UI"/>
            </a:endParaRPr>
          </a:p>
          <a:p>
            <a:r>
              <a:rPr lang="en-US" sz="2200" b="1">
                <a:latin typeface="Tenorite"/>
                <a:cs typeface="Segoe UI"/>
              </a:rPr>
              <a:t>3. Feature Selection</a:t>
            </a:r>
            <a:endParaRPr lang="en-US" sz="2200">
              <a:latin typeface="Tenorite"/>
              <a:cs typeface="Segoe UI"/>
            </a:endParaRPr>
          </a:p>
          <a:p>
            <a:pPr marL="742950" lvl="1" indent="-285750" algn="just">
              <a:buFont typeface="Courier New,monospace"/>
              <a:buChar char="o"/>
            </a:pPr>
            <a:r>
              <a:rPr lang="en-US">
                <a:latin typeface="Tenorite"/>
                <a:cs typeface="Arial"/>
              </a:rPr>
              <a:t>Explored Q-prioritization, feature variance, and Information gain methods for feature selection.</a:t>
            </a:r>
          </a:p>
          <a:p>
            <a:pPr marL="742950" lvl="1" indent="-285750" algn="just">
              <a:buFont typeface="Courier New,monospace"/>
              <a:buChar char="o"/>
            </a:pPr>
            <a:r>
              <a:rPr lang="en-US">
                <a:latin typeface="Tenorite"/>
                <a:cs typeface="Arial"/>
              </a:rPr>
              <a:t>Despite initial attempts, feature selection led to an overall reduction in model performance.</a:t>
            </a:r>
            <a:endParaRPr lang="en-GB">
              <a:latin typeface="Tenorite"/>
            </a:endParaRPr>
          </a:p>
        </p:txBody>
      </p:sp>
    </p:spTree>
    <p:extLst>
      <p:ext uri="{BB962C8B-B14F-4D97-AF65-F5344CB8AC3E}">
        <p14:creationId xmlns:p14="http://schemas.microsoft.com/office/powerpoint/2010/main" val="20547345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2DD83AB-88BC-5F1B-105E-33B698CA8933}"/>
              </a:ext>
            </a:extLst>
          </p:cNvPr>
          <p:cNvSpPr>
            <a:spLocks noGrp="1"/>
          </p:cNvSpPr>
          <p:nvPr>
            <p:ph type="title"/>
          </p:nvPr>
        </p:nvSpPr>
        <p:spPr>
          <a:xfrm>
            <a:off x="838200" y="416139"/>
            <a:ext cx="10515600" cy="800401"/>
          </a:xfrm>
        </p:spPr>
        <p:txBody>
          <a:bodyPr>
            <a:normAutofit/>
          </a:bodyPr>
          <a:lstStyle/>
          <a:p>
            <a:r>
              <a:rPr lang="en-IN" sz="3600"/>
              <a:t>Our Implementation and Findings</a:t>
            </a:r>
            <a:endParaRPr lang="en-US" sz="3600"/>
          </a:p>
        </p:txBody>
      </p:sp>
      <p:grpSp>
        <p:nvGrpSpPr>
          <p:cNvPr id="15" name="Group 14">
            <a:extLst>
              <a:ext uri="{FF2B5EF4-FFF2-40B4-BE49-F238E27FC236}">
                <a16:creationId xmlns:a16="http://schemas.microsoft.com/office/drawing/2014/main" id="{444E9166-50E8-BD4E-C12C-B79E9B3E3A19}"/>
              </a:ext>
            </a:extLst>
          </p:cNvPr>
          <p:cNvGrpSpPr/>
          <p:nvPr/>
        </p:nvGrpSpPr>
        <p:grpSpPr>
          <a:xfrm>
            <a:off x="247086" y="1399682"/>
            <a:ext cx="11712397" cy="3523162"/>
            <a:chOff x="238795" y="1413322"/>
            <a:chExt cx="11712397" cy="3523162"/>
          </a:xfrm>
        </p:grpSpPr>
        <p:pic>
          <p:nvPicPr>
            <p:cNvPr id="11" name="Picture 10" descr="A graph of blue bars&#10;&#10;Description automatically generated">
              <a:extLst>
                <a:ext uri="{FF2B5EF4-FFF2-40B4-BE49-F238E27FC236}">
                  <a16:creationId xmlns:a16="http://schemas.microsoft.com/office/drawing/2014/main" id="{5214F40D-6808-B3F9-1766-2F23BBD9C24A}"/>
                </a:ext>
              </a:extLst>
            </p:cNvPr>
            <p:cNvPicPr>
              <a:picLocks noChangeAspect="1"/>
            </p:cNvPicPr>
            <p:nvPr/>
          </p:nvPicPr>
          <p:blipFill>
            <a:blip r:embed="rId2"/>
            <a:stretch>
              <a:fillRect/>
            </a:stretch>
          </p:blipFill>
          <p:spPr>
            <a:xfrm>
              <a:off x="238795" y="1414196"/>
              <a:ext cx="3547057" cy="2870512"/>
            </a:xfrm>
            <a:prstGeom prst="rect">
              <a:avLst/>
            </a:prstGeom>
            <a:ln>
              <a:solidFill>
                <a:schemeClr val="tx1"/>
              </a:solidFill>
            </a:ln>
          </p:spPr>
        </p:pic>
        <p:pic>
          <p:nvPicPr>
            <p:cNvPr id="12" name="Picture 11">
              <a:extLst>
                <a:ext uri="{FF2B5EF4-FFF2-40B4-BE49-F238E27FC236}">
                  <a16:creationId xmlns:a16="http://schemas.microsoft.com/office/drawing/2014/main" id="{A53A81DD-45BA-9BFA-A1F7-A8FF0DDF22BF}"/>
                </a:ext>
              </a:extLst>
            </p:cNvPr>
            <p:cNvPicPr>
              <a:picLocks noChangeAspect="1"/>
            </p:cNvPicPr>
            <p:nvPr/>
          </p:nvPicPr>
          <p:blipFill>
            <a:blip r:embed="rId3"/>
            <a:stretch>
              <a:fillRect/>
            </a:stretch>
          </p:blipFill>
          <p:spPr>
            <a:xfrm>
              <a:off x="8129118" y="1413322"/>
              <a:ext cx="3822074" cy="2872256"/>
            </a:xfrm>
            <a:prstGeom prst="rect">
              <a:avLst/>
            </a:prstGeom>
            <a:ln>
              <a:solidFill>
                <a:schemeClr val="tx1"/>
              </a:solidFill>
            </a:ln>
          </p:spPr>
        </p:pic>
        <p:pic>
          <p:nvPicPr>
            <p:cNvPr id="13" name="Picture 12" descr="A graph of a number of blue bars&#10;&#10;Description automatically generated">
              <a:extLst>
                <a:ext uri="{FF2B5EF4-FFF2-40B4-BE49-F238E27FC236}">
                  <a16:creationId xmlns:a16="http://schemas.microsoft.com/office/drawing/2014/main" id="{D3C15EA7-F977-052E-2D04-F5FF4982705C}"/>
                </a:ext>
              </a:extLst>
            </p:cNvPr>
            <p:cNvPicPr>
              <a:picLocks noChangeAspect="1"/>
            </p:cNvPicPr>
            <p:nvPr/>
          </p:nvPicPr>
          <p:blipFill>
            <a:blip r:embed="rId4"/>
            <a:stretch>
              <a:fillRect/>
            </a:stretch>
          </p:blipFill>
          <p:spPr>
            <a:xfrm>
              <a:off x="4029344" y="1413322"/>
              <a:ext cx="3832805" cy="2872256"/>
            </a:xfrm>
            <a:prstGeom prst="rect">
              <a:avLst/>
            </a:prstGeom>
            <a:ln>
              <a:solidFill>
                <a:schemeClr val="tx1"/>
              </a:solidFill>
            </a:ln>
          </p:spPr>
        </p:pic>
        <p:sp>
          <p:nvSpPr>
            <p:cNvPr id="14" name="TextBox 13">
              <a:extLst>
                <a:ext uri="{FF2B5EF4-FFF2-40B4-BE49-F238E27FC236}">
                  <a16:creationId xmlns:a16="http://schemas.microsoft.com/office/drawing/2014/main" id="{5B31F617-B48A-10BD-A88E-6870337F4EE8}"/>
                </a:ext>
              </a:extLst>
            </p:cNvPr>
            <p:cNvSpPr txBox="1"/>
            <p:nvPr/>
          </p:nvSpPr>
          <p:spPr>
            <a:xfrm>
              <a:off x="4071257" y="4536374"/>
              <a:ext cx="404948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Feature Selection For Anxiety Data</a:t>
              </a:r>
              <a:endParaRPr lang="en-GB" sz="2000"/>
            </a:p>
          </p:txBody>
        </p:sp>
      </p:grpSp>
      <p:sp>
        <p:nvSpPr>
          <p:cNvPr id="16" name="TextBox 15">
            <a:extLst>
              <a:ext uri="{FF2B5EF4-FFF2-40B4-BE49-F238E27FC236}">
                <a16:creationId xmlns:a16="http://schemas.microsoft.com/office/drawing/2014/main" id="{AE31759E-9B89-9208-A9AE-E845E3C9DAB1}"/>
              </a:ext>
            </a:extLst>
          </p:cNvPr>
          <p:cNvSpPr txBox="1"/>
          <p:nvPr/>
        </p:nvSpPr>
        <p:spPr>
          <a:xfrm>
            <a:off x="490072" y="5164376"/>
            <a:ext cx="10240701" cy="7552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Courier New"/>
              <a:buChar char="o"/>
            </a:pPr>
            <a:r>
              <a:rPr lang="en-US">
                <a:solidFill>
                  <a:srgbClr val="282828"/>
                </a:solidFill>
                <a:latin typeface="Tenorite"/>
              </a:rPr>
              <a:t>Query “Q23” was found to be less relevant in the anxiety set and was dropped from the data set.</a:t>
            </a:r>
            <a:endParaRPr lang="en-US"/>
          </a:p>
          <a:p>
            <a:pPr marL="342900" indent="-342900">
              <a:lnSpc>
                <a:spcPct val="125000"/>
              </a:lnSpc>
              <a:buFont typeface="Courier New"/>
              <a:buChar char="o"/>
            </a:pPr>
            <a:r>
              <a:rPr lang="en-GB">
                <a:ea typeface="+mn-lt"/>
                <a:cs typeface="+mn-lt"/>
              </a:rPr>
              <a:t>Upon removing "Q23," the accuracy decreased by approximately 0.4%.</a:t>
            </a:r>
            <a:endParaRPr lang="en-US"/>
          </a:p>
        </p:txBody>
      </p:sp>
    </p:spTree>
    <p:extLst>
      <p:ext uri="{BB962C8B-B14F-4D97-AF65-F5344CB8AC3E}">
        <p14:creationId xmlns:p14="http://schemas.microsoft.com/office/powerpoint/2010/main" val="261930123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9B1ABF30-5CF8-E9CC-5200-09A7B287E78E}"/>
              </a:ext>
            </a:extLst>
          </p:cNvPr>
          <p:cNvSpPr>
            <a:spLocks noGrp="1"/>
          </p:cNvSpPr>
          <p:nvPr>
            <p:ph type="title"/>
          </p:nvPr>
        </p:nvSpPr>
        <p:spPr>
          <a:xfrm>
            <a:off x="793376" y="270462"/>
            <a:ext cx="10515600" cy="800401"/>
          </a:xfrm>
        </p:spPr>
        <p:txBody>
          <a:bodyPr>
            <a:normAutofit/>
          </a:bodyPr>
          <a:lstStyle/>
          <a:p>
            <a:r>
              <a:rPr lang="en-IN" sz="3600"/>
              <a:t>Our Implementation and Findings</a:t>
            </a:r>
            <a:endParaRPr lang="en-US" sz="3600"/>
          </a:p>
        </p:txBody>
      </p:sp>
      <p:sp>
        <p:nvSpPr>
          <p:cNvPr id="22" name="TextBox 21">
            <a:extLst>
              <a:ext uri="{FF2B5EF4-FFF2-40B4-BE49-F238E27FC236}">
                <a16:creationId xmlns:a16="http://schemas.microsoft.com/office/drawing/2014/main" id="{D3CEF807-E564-77ED-26A2-3555AE0E9155}"/>
              </a:ext>
            </a:extLst>
          </p:cNvPr>
          <p:cNvSpPr txBox="1"/>
          <p:nvPr/>
        </p:nvSpPr>
        <p:spPr>
          <a:xfrm>
            <a:off x="635555" y="1211598"/>
            <a:ext cx="10918313" cy="18056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800"/>
              </a:spcAft>
            </a:pPr>
            <a:r>
              <a:rPr lang="en-GB" sz="2200" b="1"/>
              <a:t>4. </a:t>
            </a:r>
            <a:r>
              <a:rPr lang="en-GB" sz="2200" b="1">
                <a:ea typeface="+mn-lt"/>
                <a:cs typeface="+mn-lt"/>
              </a:rPr>
              <a:t>Addressing Class Biasness</a:t>
            </a:r>
            <a:endParaRPr lang="en-US" sz="2200" b="1"/>
          </a:p>
          <a:p>
            <a:pPr marL="742950" lvl="1" indent="-285750" algn="just">
              <a:buFont typeface="Courier New"/>
              <a:buChar char="o"/>
            </a:pPr>
            <a:r>
              <a:rPr lang="en-GB">
                <a:ea typeface="+mn-lt"/>
                <a:cs typeface="+mn-lt"/>
              </a:rPr>
              <a:t>Applied oversampling techniques, specifically using </a:t>
            </a:r>
            <a:r>
              <a:rPr lang="en-GB" err="1">
                <a:ea typeface="+mn-lt"/>
                <a:cs typeface="+mn-lt"/>
              </a:rPr>
              <a:t>RandomOverSampler</a:t>
            </a:r>
            <a:r>
              <a:rPr lang="en-GB">
                <a:ea typeface="+mn-lt"/>
                <a:cs typeface="+mn-lt"/>
              </a:rPr>
              <a:t>, to mitigate class biasness.</a:t>
            </a:r>
            <a:endParaRPr lang="en-US">
              <a:ea typeface="+mn-lt"/>
              <a:cs typeface="+mn-lt"/>
            </a:endParaRPr>
          </a:p>
          <a:p>
            <a:pPr lvl="1" algn="just"/>
            <a:endParaRPr lang="en-GB">
              <a:ea typeface="+mn-lt"/>
              <a:cs typeface="+mn-lt"/>
            </a:endParaRPr>
          </a:p>
          <a:p>
            <a:pPr marL="0" lvl="1" algn="just">
              <a:spcAft>
                <a:spcPts val="800"/>
              </a:spcAft>
            </a:pPr>
            <a:r>
              <a:rPr lang="en-GB" sz="2200" b="1">
                <a:ea typeface="+mn-lt"/>
                <a:cs typeface="+mn-lt"/>
              </a:rPr>
              <a:t>5. Model Selection and Training-Testing</a:t>
            </a:r>
            <a:endParaRPr lang="en-GB" sz="2200" b="1"/>
          </a:p>
          <a:p>
            <a:pPr marL="742950" indent="-285750" algn="just">
              <a:buFont typeface="Courier New"/>
              <a:buChar char="o"/>
            </a:pPr>
            <a:r>
              <a:rPr lang="en-GB">
                <a:ea typeface="+mn-lt"/>
                <a:cs typeface="+mn-lt"/>
              </a:rPr>
              <a:t>Employed </a:t>
            </a:r>
            <a:r>
              <a:rPr lang="en-GB" err="1">
                <a:ea typeface="+mn-lt"/>
                <a:cs typeface="+mn-lt"/>
              </a:rPr>
              <a:t>GridSearchCV</a:t>
            </a:r>
            <a:r>
              <a:rPr lang="en-GB">
                <a:ea typeface="+mn-lt"/>
                <a:cs typeface="+mn-lt"/>
              </a:rPr>
              <a:t> for hyperparameter tuning in the decision tree model.</a:t>
            </a:r>
            <a:endParaRPr lang="en-GB">
              <a:latin typeface="Tenorite"/>
              <a:ea typeface="+mn-lt"/>
              <a:cs typeface="Arial"/>
            </a:endParaRPr>
          </a:p>
        </p:txBody>
      </p:sp>
      <p:grpSp>
        <p:nvGrpSpPr>
          <p:cNvPr id="32" name="Group 31">
            <a:extLst>
              <a:ext uri="{FF2B5EF4-FFF2-40B4-BE49-F238E27FC236}">
                <a16:creationId xmlns:a16="http://schemas.microsoft.com/office/drawing/2014/main" id="{7B3F1270-3A4D-2506-9F2B-AFC0DA35BADF}"/>
              </a:ext>
            </a:extLst>
          </p:cNvPr>
          <p:cNvGrpSpPr/>
          <p:nvPr/>
        </p:nvGrpSpPr>
        <p:grpSpPr>
          <a:xfrm>
            <a:off x="187698" y="3246980"/>
            <a:ext cx="11811000" cy="2964615"/>
            <a:chOff x="221316" y="3697941"/>
            <a:chExt cx="11811000" cy="2964615"/>
          </a:xfrm>
        </p:grpSpPr>
        <p:pic>
          <p:nvPicPr>
            <p:cNvPr id="23" name="Picture 22" descr="A screenshot of a graph&#10;&#10;Description automatically generated">
              <a:extLst>
                <a:ext uri="{FF2B5EF4-FFF2-40B4-BE49-F238E27FC236}">
                  <a16:creationId xmlns:a16="http://schemas.microsoft.com/office/drawing/2014/main" id="{D597B40D-F1C4-FA88-EEC6-CAC77ABF9F32}"/>
                </a:ext>
              </a:extLst>
            </p:cNvPr>
            <p:cNvPicPr>
              <a:picLocks noChangeAspect="1"/>
            </p:cNvPicPr>
            <p:nvPr/>
          </p:nvPicPr>
          <p:blipFill>
            <a:blip r:embed="rId2"/>
            <a:stretch>
              <a:fillRect/>
            </a:stretch>
          </p:blipFill>
          <p:spPr>
            <a:xfrm>
              <a:off x="274546" y="3766856"/>
              <a:ext cx="3776382" cy="1968873"/>
            </a:xfrm>
            <a:prstGeom prst="rect">
              <a:avLst/>
            </a:prstGeom>
            <a:ln>
              <a:solidFill>
                <a:schemeClr val="tx1"/>
              </a:solidFill>
            </a:ln>
          </p:spPr>
        </p:pic>
        <p:pic>
          <p:nvPicPr>
            <p:cNvPr id="24" name="Picture 23" descr="A screenshot of a graph&#10;&#10;Description automatically generated">
              <a:extLst>
                <a:ext uri="{FF2B5EF4-FFF2-40B4-BE49-F238E27FC236}">
                  <a16:creationId xmlns:a16="http://schemas.microsoft.com/office/drawing/2014/main" id="{FA49531F-5C0F-0D4C-89DD-0BAD6C2B8829}"/>
                </a:ext>
              </a:extLst>
            </p:cNvPr>
            <p:cNvPicPr>
              <a:picLocks noChangeAspect="1"/>
            </p:cNvPicPr>
            <p:nvPr/>
          </p:nvPicPr>
          <p:blipFill>
            <a:blip r:embed="rId3"/>
            <a:stretch>
              <a:fillRect/>
            </a:stretch>
          </p:blipFill>
          <p:spPr>
            <a:xfrm>
              <a:off x="4190161" y="3765176"/>
              <a:ext cx="3834092" cy="1972235"/>
            </a:xfrm>
            <a:prstGeom prst="rect">
              <a:avLst/>
            </a:prstGeom>
            <a:ln>
              <a:solidFill>
                <a:schemeClr val="tx1"/>
              </a:solidFill>
            </a:ln>
          </p:spPr>
        </p:pic>
        <p:pic>
          <p:nvPicPr>
            <p:cNvPr id="25" name="Picture 24" descr="A screenshot of a graph&#10;&#10;Description automatically generated">
              <a:extLst>
                <a:ext uri="{FF2B5EF4-FFF2-40B4-BE49-F238E27FC236}">
                  <a16:creationId xmlns:a16="http://schemas.microsoft.com/office/drawing/2014/main" id="{3EA6A738-E1FD-7737-C968-379B710D05C9}"/>
                </a:ext>
              </a:extLst>
            </p:cNvPr>
            <p:cNvPicPr>
              <a:picLocks noChangeAspect="1"/>
            </p:cNvPicPr>
            <p:nvPr/>
          </p:nvPicPr>
          <p:blipFill>
            <a:blip r:embed="rId4"/>
            <a:stretch>
              <a:fillRect/>
            </a:stretch>
          </p:blipFill>
          <p:spPr>
            <a:xfrm>
              <a:off x="8150598" y="3769939"/>
              <a:ext cx="3824567" cy="1962710"/>
            </a:xfrm>
            <a:prstGeom prst="rect">
              <a:avLst/>
            </a:prstGeom>
            <a:ln>
              <a:solidFill>
                <a:schemeClr val="tx1"/>
              </a:solidFill>
            </a:ln>
          </p:spPr>
        </p:pic>
        <p:sp>
          <p:nvSpPr>
            <p:cNvPr id="26" name="TextBox 25">
              <a:extLst>
                <a:ext uri="{FF2B5EF4-FFF2-40B4-BE49-F238E27FC236}">
                  <a16:creationId xmlns:a16="http://schemas.microsoft.com/office/drawing/2014/main" id="{A13C9E6A-164A-B9F3-6894-0CBB7AA61F2A}"/>
                </a:ext>
              </a:extLst>
            </p:cNvPr>
            <p:cNvSpPr txBox="1"/>
            <p:nvPr/>
          </p:nvSpPr>
          <p:spPr>
            <a:xfrm>
              <a:off x="791135" y="578895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t>Anxiety</a:t>
              </a:r>
              <a:endParaRPr lang="en-US" sz="1600"/>
            </a:p>
          </p:txBody>
        </p:sp>
        <p:sp>
          <p:nvSpPr>
            <p:cNvPr id="27" name="TextBox 26">
              <a:extLst>
                <a:ext uri="{FF2B5EF4-FFF2-40B4-BE49-F238E27FC236}">
                  <a16:creationId xmlns:a16="http://schemas.microsoft.com/office/drawing/2014/main" id="{C8E18C0F-8726-DD2C-C77D-8EA2248A0BCE}"/>
                </a:ext>
              </a:extLst>
            </p:cNvPr>
            <p:cNvSpPr txBox="1"/>
            <p:nvPr/>
          </p:nvSpPr>
          <p:spPr>
            <a:xfrm>
              <a:off x="4735605" y="578895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t>Stress</a:t>
              </a:r>
              <a:endParaRPr lang="en-US" sz="1600"/>
            </a:p>
          </p:txBody>
        </p:sp>
        <p:sp>
          <p:nvSpPr>
            <p:cNvPr id="28" name="TextBox 27">
              <a:extLst>
                <a:ext uri="{FF2B5EF4-FFF2-40B4-BE49-F238E27FC236}">
                  <a16:creationId xmlns:a16="http://schemas.microsoft.com/office/drawing/2014/main" id="{29BF8B3D-F0B4-4206-ABC9-B1173AE7EAC5}"/>
                </a:ext>
              </a:extLst>
            </p:cNvPr>
            <p:cNvSpPr txBox="1"/>
            <p:nvPr/>
          </p:nvSpPr>
          <p:spPr>
            <a:xfrm>
              <a:off x="8702487" y="578895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t>Depression</a:t>
              </a:r>
              <a:endParaRPr lang="en-US" sz="1600"/>
            </a:p>
          </p:txBody>
        </p:sp>
        <p:sp>
          <p:nvSpPr>
            <p:cNvPr id="30" name="TextBox 29">
              <a:extLst>
                <a:ext uri="{FF2B5EF4-FFF2-40B4-BE49-F238E27FC236}">
                  <a16:creationId xmlns:a16="http://schemas.microsoft.com/office/drawing/2014/main" id="{9F86F164-CB4C-F585-6CD4-840CCE1CF5DD}"/>
                </a:ext>
              </a:extLst>
            </p:cNvPr>
            <p:cNvSpPr txBox="1"/>
            <p:nvPr/>
          </p:nvSpPr>
          <p:spPr>
            <a:xfrm>
              <a:off x="3155576" y="6293224"/>
              <a:ext cx="5880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ctr"/>
              <a:r>
                <a:rPr lang="en-GB" b="1">
                  <a:cs typeface="Arial"/>
                </a:rPr>
                <a:t>Classification Reports For Decision Tree Model</a:t>
              </a:r>
            </a:p>
          </p:txBody>
        </p:sp>
        <p:sp>
          <p:nvSpPr>
            <p:cNvPr id="31" name="Rectangle 30">
              <a:extLst>
                <a:ext uri="{FF2B5EF4-FFF2-40B4-BE49-F238E27FC236}">
                  <a16:creationId xmlns:a16="http://schemas.microsoft.com/office/drawing/2014/main" id="{13C4296A-84EE-8891-401F-EBEDE7B60F88}"/>
                </a:ext>
              </a:extLst>
            </p:cNvPr>
            <p:cNvSpPr/>
            <p:nvPr/>
          </p:nvSpPr>
          <p:spPr>
            <a:xfrm>
              <a:off x="221316" y="3697941"/>
              <a:ext cx="11811000" cy="243167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4362416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5D03DF19-7479-55DD-62DB-9BDA0984C7E8}"/>
              </a:ext>
            </a:extLst>
          </p:cNvPr>
          <p:cNvSpPr txBox="1"/>
          <p:nvPr/>
        </p:nvSpPr>
        <p:spPr>
          <a:xfrm>
            <a:off x="1340699" y="1102522"/>
            <a:ext cx="9411338" cy="10874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800"/>
              </a:spcAft>
            </a:pPr>
            <a:r>
              <a:rPr lang="en-US" sz="2200" b="1">
                <a:latin typeface="Tenorite"/>
              </a:rPr>
              <a:t>6. Interpretation Phase</a:t>
            </a:r>
            <a:endParaRPr lang="en-US"/>
          </a:p>
          <a:p>
            <a:pPr marL="285750" lvl="1" indent="-285750" algn="just">
              <a:buFont typeface="Courier New"/>
              <a:buChar char="o"/>
            </a:pPr>
            <a:r>
              <a:rPr lang="en-US"/>
              <a:t>Utilized CEM (Counterfactual Explanations Method) and Permuted Feature Importance Method in the interpretation phase for decision tree model.</a:t>
            </a:r>
          </a:p>
        </p:txBody>
      </p:sp>
      <p:sp>
        <p:nvSpPr>
          <p:cNvPr id="26" name="Title 3">
            <a:extLst>
              <a:ext uri="{FF2B5EF4-FFF2-40B4-BE49-F238E27FC236}">
                <a16:creationId xmlns:a16="http://schemas.microsoft.com/office/drawing/2014/main" id="{B77688EB-768E-CC39-238C-71F90C4AC66B}"/>
              </a:ext>
            </a:extLst>
          </p:cNvPr>
          <p:cNvSpPr>
            <a:spLocks noGrp="1"/>
          </p:cNvSpPr>
          <p:nvPr>
            <p:ph type="title"/>
          </p:nvPr>
        </p:nvSpPr>
        <p:spPr>
          <a:xfrm>
            <a:off x="793376" y="270462"/>
            <a:ext cx="10515600" cy="800401"/>
          </a:xfrm>
        </p:spPr>
        <p:txBody>
          <a:bodyPr>
            <a:normAutofit/>
          </a:bodyPr>
          <a:lstStyle/>
          <a:p>
            <a:r>
              <a:rPr lang="en-IN" sz="3600"/>
              <a:t>Our Implementation and Findings</a:t>
            </a:r>
            <a:endParaRPr lang="en-US" sz="3600"/>
          </a:p>
        </p:txBody>
      </p:sp>
      <p:pic>
        <p:nvPicPr>
          <p:cNvPr id="28" name="Picture 27" descr="A graph of blue bars&#10;&#10;Description automatically generated">
            <a:extLst>
              <a:ext uri="{FF2B5EF4-FFF2-40B4-BE49-F238E27FC236}">
                <a16:creationId xmlns:a16="http://schemas.microsoft.com/office/drawing/2014/main" id="{A4663D32-24C0-0DE4-0406-72B4D5DD5830}"/>
              </a:ext>
            </a:extLst>
          </p:cNvPr>
          <p:cNvPicPr>
            <a:picLocks noChangeAspect="1"/>
          </p:cNvPicPr>
          <p:nvPr/>
        </p:nvPicPr>
        <p:blipFill>
          <a:blip r:embed="rId2"/>
          <a:stretch>
            <a:fillRect/>
          </a:stretch>
        </p:blipFill>
        <p:spPr>
          <a:xfrm>
            <a:off x="3249387" y="2347754"/>
            <a:ext cx="5094195" cy="4020110"/>
          </a:xfrm>
          <a:prstGeom prst="rect">
            <a:avLst/>
          </a:prstGeom>
          <a:ln>
            <a:solidFill>
              <a:schemeClr val="tx1"/>
            </a:solidFill>
          </a:ln>
        </p:spPr>
      </p:pic>
      <p:sp>
        <p:nvSpPr>
          <p:cNvPr id="29" name="TextBox 28">
            <a:extLst>
              <a:ext uri="{FF2B5EF4-FFF2-40B4-BE49-F238E27FC236}">
                <a16:creationId xmlns:a16="http://schemas.microsoft.com/office/drawing/2014/main" id="{2364C82E-9B75-94B6-44A0-C198A3086271}"/>
              </a:ext>
            </a:extLst>
          </p:cNvPr>
          <p:cNvSpPr txBox="1"/>
          <p:nvPr/>
        </p:nvSpPr>
        <p:spPr>
          <a:xfrm>
            <a:off x="4103915" y="6415528"/>
            <a:ext cx="38970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Decision Tree Model (Anxiety Data)</a:t>
            </a:r>
          </a:p>
        </p:txBody>
      </p:sp>
    </p:spTree>
    <p:extLst>
      <p:ext uri="{BB962C8B-B14F-4D97-AF65-F5344CB8AC3E}">
        <p14:creationId xmlns:p14="http://schemas.microsoft.com/office/powerpoint/2010/main" val="215852436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E964819-D9D3-98D3-83C7-99F6061AC6C4}"/>
              </a:ext>
            </a:extLst>
          </p:cNvPr>
          <p:cNvSpPr txBox="1"/>
          <p:nvPr/>
        </p:nvSpPr>
        <p:spPr>
          <a:xfrm>
            <a:off x="5381625" y="609600"/>
            <a:ext cx="6121161" cy="1330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kern="1200" cap="all">
                <a:latin typeface="+mj-lt"/>
                <a:ea typeface="+mj-ea"/>
                <a:cs typeface="+mj-cs"/>
              </a:rPr>
              <a:t>Limitations and FUTURE WORK</a:t>
            </a:r>
            <a:endParaRPr lang="en-US" sz="4000" kern="1200">
              <a:latin typeface="+mj-lt"/>
              <a:ea typeface="+mj-ea"/>
              <a:cs typeface="+mj-cs"/>
            </a:endParaRPr>
          </a:p>
        </p:txBody>
      </p:sp>
      <p:sp>
        <p:nvSpPr>
          <p:cNvPr id="18" name="Freeform: Shape 2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2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14C1B9B4-67A2-66F7-4230-EBDD045F7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3899" y="1627071"/>
            <a:ext cx="4029075" cy="4029075"/>
          </a:xfrm>
          <a:prstGeom prst="rect">
            <a:avLst/>
          </a:prstGeom>
        </p:spPr>
      </p:pic>
      <p:sp>
        <p:nvSpPr>
          <p:cNvPr id="14" name="TextBox 13">
            <a:extLst>
              <a:ext uri="{FF2B5EF4-FFF2-40B4-BE49-F238E27FC236}">
                <a16:creationId xmlns:a16="http://schemas.microsoft.com/office/drawing/2014/main" id="{476D6B3C-ADEC-4171-F6F8-8482B17523E8}"/>
              </a:ext>
            </a:extLst>
          </p:cNvPr>
          <p:cNvSpPr txBox="1"/>
          <p:nvPr/>
        </p:nvSpPr>
        <p:spPr>
          <a:xfrm>
            <a:off x="5381625" y="2074358"/>
            <a:ext cx="5979647" cy="39085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gn="just">
              <a:lnSpc>
                <a:spcPct val="120000"/>
              </a:lnSpc>
              <a:buFont typeface="Courier New" panose="020B0604020202020204" pitchFamily="34" charset="0"/>
              <a:buChar char="o"/>
            </a:pPr>
            <a:r>
              <a:rPr lang="en-US" sz="2000"/>
              <a:t>Model accuracy for anxiety, stress, and depression is lower than claimed; analysis needed.</a:t>
            </a:r>
          </a:p>
          <a:p>
            <a:pPr marL="400050" indent="-342900" algn="just">
              <a:lnSpc>
                <a:spcPct val="120000"/>
              </a:lnSpc>
              <a:buFont typeface="Courier New" panose="020B0604020202020204" pitchFamily="34" charset="0"/>
              <a:buChar char="o"/>
            </a:pPr>
            <a:r>
              <a:rPr lang="en-US" sz="2000"/>
              <a:t>Q-prioritization reduces accuracy; reasons require investigation.</a:t>
            </a:r>
          </a:p>
          <a:p>
            <a:pPr marL="400050" indent="-342900" algn="just">
              <a:lnSpc>
                <a:spcPct val="120000"/>
              </a:lnSpc>
              <a:buFont typeface="Courier New" panose="020B0604020202020204" pitchFamily="34" charset="0"/>
              <a:buChar char="o"/>
            </a:pPr>
            <a:r>
              <a:rPr lang="en-US" sz="2000"/>
              <a:t>Counterfactual Method implementation pending; CEM and Permuted Feature Importance in place.</a:t>
            </a:r>
          </a:p>
          <a:p>
            <a:pPr marL="400050" indent="-342900" algn="just">
              <a:lnSpc>
                <a:spcPct val="120000"/>
              </a:lnSpc>
              <a:buFont typeface="Courier New" panose="020B0604020202020204" pitchFamily="34" charset="0"/>
              <a:buChar char="o"/>
            </a:pPr>
            <a:r>
              <a:rPr lang="en-US" sz="2000"/>
              <a:t>Consideration of other ML algorithms like SVM and MLP for potential improvements.</a:t>
            </a:r>
          </a:p>
        </p:txBody>
      </p:sp>
    </p:spTree>
    <p:extLst>
      <p:ext uri="{BB962C8B-B14F-4D97-AF65-F5344CB8AC3E}">
        <p14:creationId xmlns:p14="http://schemas.microsoft.com/office/powerpoint/2010/main" val="373872263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37034" y="609597"/>
            <a:ext cx="9392421" cy="1330841"/>
          </a:xfrm>
        </p:spPr>
        <p:txBody>
          <a:bodyPr vert="horz" lIns="91440" tIns="45720" rIns="91440" bIns="45720" rtlCol="0" anchor="ctr">
            <a:normAutofit/>
          </a:bodyPr>
          <a:lstStyle/>
          <a:p>
            <a:pPr algn="l"/>
            <a:r>
              <a:rPr lang="en-US" sz="4400" kern="1200">
                <a:solidFill>
                  <a:schemeClr val="tx1"/>
                </a:solidFill>
                <a:latin typeface="+mj-lt"/>
                <a:ea typeface="+mj-ea"/>
                <a:cs typeface="+mj-cs"/>
              </a:rPr>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4294967295"/>
          </p:nvPr>
        </p:nvSpPr>
        <p:spPr>
          <a:xfrm>
            <a:off x="1137034" y="2188065"/>
            <a:ext cx="4958966" cy="3495584"/>
          </a:xfrm>
        </p:spPr>
        <p:txBody>
          <a:bodyPr vert="horz" lIns="91440" tIns="45720" rIns="91440" bIns="45720" rtlCol="0" anchor="t">
            <a:normAutofit/>
          </a:bodyPr>
          <a:lstStyle/>
          <a:p>
            <a:pPr marL="0" indent="0" algn="just">
              <a:buNone/>
            </a:pPr>
            <a:r>
              <a:rPr lang="en-US" sz="2000" dirty="0"/>
              <a:t>The World Health Organization (WHO) highlights the importance of mental health disorders like </a:t>
            </a:r>
            <a:r>
              <a:rPr lang="en-US" sz="2000" b="1" dirty="0"/>
              <a:t>anxiety, stress,</a:t>
            </a:r>
            <a:r>
              <a:rPr lang="en-US" sz="2000" dirty="0"/>
              <a:t> and depression, which are emerging due to personal and professional instabilities. These disorders often have overlapping symptoms and require proper attention. Accurate assessment and treatment are challenging tasks for machines, and explainable intelligence is needed to improve the implementation capability of predictive learning methods.</a:t>
            </a:r>
            <a:endParaRPr lang="en-US" dirty="0"/>
          </a:p>
        </p:txBody>
      </p:sp>
      <p:pic>
        <p:nvPicPr>
          <p:cNvPr id="4" name="Picture 3" descr="A person sitting at a desk with his hands on his head&#10;&#10;Description automatically generated">
            <a:extLst>
              <a:ext uri="{FF2B5EF4-FFF2-40B4-BE49-F238E27FC236}">
                <a16:creationId xmlns:a16="http://schemas.microsoft.com/office/drawing/2014/main" id="{A8A9B4AE-8F95-A06B-5F38-93E63AA72B85}"/>
              </a:ext>
            </a:extLst>
          </p:cNvPr>
          <p:cNvPicPr>
            <a:picLocks noChangeAspect="1"/>
          </p:cNvPicPr>
          <p:nvPr/>
        </p:nvPicPr>
        <p:blipFill>
          <a:blip r:embed="rId2"/>
          <a:stretch>
            <a:fillRect/>
          </a:stretch>
        </p:blipFill>
        <p:spPr>
          <a:xfrm>
            <a:off x="7235662" y="2184914"/>
            <a:ext cx="3755915" cy="3755915"/>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51636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0022CF-D73B-45FB-8DD4-1B1C0C92E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C5579-7479-0BB3-F776-E327C10C597C}"/>
              </a:ext>
            </a:extLst>
          </p:cNvPr>
          <p:cNvSpPr>
            <a:spLocks noGrp="1"/>
          </p:cNvSpPr>
          <p:nvPr>
            <p:ph type="title"/>
          </p:nvPr>
        </p:nvSpPr>
        <p:spPr>
          <a:xfrm>
            <a:off x="838415" y="411569"/>
            <a:ext cx="3578822" cy="815160"/>
          </a:xfrm>
        </p:spPr>
        <p:txBody>
          <a:bodyPr vert="horz" lIns="91440" tIns="45720" rIns="91440" bIns="45720" rtlCol="0" anchor="ctr">
            <a:normAutofit/>
          </a:bodyPr>
          <a:lstStyle/>
          <a:p>
            <a:pPr algn="l"/>
            <a:r>
              <a:rPr lang="en-US" sz="3600" kern="1200">
                <a:solidFill>
                  <a:schemeClr val="tx1"/>
                </a:solidFill>
                <a:latin typeface="+mj-lt"/>
                <a:ea typeface="+mj-ea"/>
                <a:cs typeface="+mj-cs"/>
              </a:rPr>
              <a:t>references</a:t>
            </a:r>
          </a:p>
        </p:txBody>
      </p:sp>
      <p:sp>
        <p:nvSpPr>
          <p:cNvPr id="23" name="Freeform: Shape 17">
            <a:extLst>
              <a:ext uri="{FF2B5EF4-FFF2-40B4-BE49-F238E27FC236}">
                <a16:creationId xmlns:a16="http://schemas.microsoft.com/office/drawing/2014/main" id="{AC2C106E-0A9A-4090-95B9-B7070646D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45D904F5-FDAF-D45F-A0FF-367D276C4197}"/>
              </a:ext>
            </a:extLst>
          </p:cNvPr>
          <p:cNvSpPr txBox="1"/>
          <p:nvPr/>
        </p:nvSpPr>
        <p:spPr>
          <a:xfrm>
            <a:off x="834702" y="1226865"/>
            <a:ext cx="5773161" cy="3067968"/>
          </a:xfrm>
          <a:prstGeom prst="rect">
            <a:avLst/>
          </a:prstGeom>
          <a:ln>
            <a:noFill/>
          </a:ln>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31458" indent="-185166" algn="just" defTabSz="740664">
              <a:spcAft>
                <a:spcPts val="1215"/>
              </a:spcAft>
              <a:buFont typeface="Arial" panose="020B0604020202020204" pitchFamily="34" charset="0"/>
              <a:buChar char="•"/>
            </a:pPr>
            <a:r>
              <a:rPr lang="en-US" sz="1700" kern="1200">
                <a:solidFill>
                  <a:schemeClr val="tx1"/>
                </a:solidFill>
                <a:latin typeface="+mn-lt"/>
                <a:ea typeface="+mn-ea"/>
                <a:cs typeface="+mn-cs"/>
              </a:rPr>
              <a:t>Frontiers research article for Multi-Level Psychological Disorders Assessment: </a:t>
            </a:r>
            <a:r>
              <a:rPr lang="en-US" sz="1700" kern="1200">
                <a:solidFill>
                  <a:srgbClr val="0057A5"/>
                </a:solidFill>
                <a:latin typeface="+mn-lt"/>
                <a:ea typeface="+mn-ea"/>
                <a:cs typeface="+mn-cs"/>
                <a:hlinkClick r:id="rId2">
                  <a:extLst>
                    <a:ext uri="{A12FA001-AC4F-418D-AE19-62706E023703}">
                      <ahyp:hlinkClr xmlns:ahyp="http://schemas.microsoft.com/office/drawing/2018/hyperlinkcolor" val="tx"/>
                    </a:ext>
                  </a:extLst>
                </a:hlinkClick>
              </a:rPr>
              <a:t>https://www.frontiersin.org/articles/10.3389/fpubh.2021.795007/full</a:t>
            </a:r>
            <a:endParaRPr lang="en-US" sz="1700" kern="1200">
              <a:solidFill>
                <a:srgbClr val="0057A5"/>
              </a:solidFill>
              <a:latin typeface="+mn-lt"/>
              <a:ea typeface="+mn-ea"/>
              <a:cs typeface="+mn-cs"/>
            </a:endParaRPr>
          </a:p>
          <a:p>
            <a:pPr marL="231458" indent="-185166" algn="just" defTabSz="740664">
              <a:spcAft>
                <a:spcPts val="1215"/>
              </a:spcAft>
              <a:buFont typeface="Arial" panose="020B0604020202020204" pitchFamily="34" charset="0"/>
              <a:buChar char="•"/>
            </a:pPr>
            <a:r>
              <a:rPr lang="en-US" sz="1700" kern="1200">
                <a:solidFill>
                  <a:schemeClr val="tx1"/>
                </a:solidFill>
                <a:latin typeface="+mn-lt"/>
                <a:ea typeface="+mn-ea"/>
                <a:cs typeface="+mn-cs"/>
              </a:rPr>
              <a:t>Depression Anxiety and Stress Scale (DASS) report:  </a:t>
            </a:r>
            <a:r>
              <a:rPr lang="en-US" sz="1700" kern="1200">
                <a:solidFill>
                  <a:srgbClr val="0057A5"/>
                </a:solidFill>
                <a:latin typeface="+mn-lt"/>
                <a:ea typeface="+mn-ea"/>
                <a:cs typeface="+mn-cs"/>
                <a:hlinkClick r:id="rId3">
                  <a:extLst>
                    <a:ext uri="{A12FA001-AC4F-418D-AE19-62706E023703}">
                      <ahyp:hlinkClr xmlns:ahyp="http://schemas.microsoft.com/office/drawing/2018/hyperlinkcolor" val="tx"/>
                    </a:ext>
                  </a:extLst>
                </a:hlinkClick>
              </a:rPr>
              <a:t>https://www.healthfocuspsychology.com.au/tools/dass-42/</a:t>
            </a:r>
            <a:endParaRPr lang="en-US" sz="1700" kern="1200">
              <a:solidFill>
                <a:srgbClr val="0057A5"/>
              </a:solidFill>
              <a:latin typeface="+mn-lt"/>
              <a:ea typeface="+mn-ea"/>
              <a:cs typeface="+mn-cs"/>
            </a:endParaRPr>
          </a:p>
          <a:p>
            <a:pPr marL="231458" indent="-185166" algn="just" defTabSz="740664">
              <a:lnSpc>
                <a:spcPct val="90000"/>
              </a:lnSpc>
              <a:spcAft>
                <a:spcPts val="1215"/>
              </a:spcAft>
              <a:buFont typeface="Arial" panose="020B0604020202020204" pitchFamily="34" charset="0"/>
              <a:buChar char="•"/>
            </a:pPr>
            <a:r>
              <a:rPr lang="en-US" sz="1700" kern="1200">
                <a:solidFill>
                  <a:schemeClr val="tx1"/>
                </a:solidFill>
                <a:latin typeface="+mn-lt"/>
                <a:ea typeface="+mn-ea"/>
                <a:cs typeface="+mn-cs"/>
              </a:rPr>
              <a:t>Contrastive Explanations Method for Model Interpretability:  </a:t>
            </a:r>
            <a:r>
              <a:rPr lang="en-US" sz="1700" kern="1200">
                <a:solidFill>
                  <a:srgbClr val="0057A5"/>
                </a:solidFill>
                <a:latin typeface="+mn-lt"/>
                <a:ea typeface="+mn-ea"/>
                <a:cs typeface="+mn-cs"/>
                <a:hlinkClick r:id="rId4">
                  <a:extLst>
                    <a:ext uri="{A12FA001-AC4F-418D-AE19-62706E023703}">
                      <ahyp:hlinkClr xmlns:ahyp="http://schemas.microsoft.com/office/drawing/2018/hyperlinkcolor" val="tx"/>
                    </a:ext>
                  </a:extLst>
                </a:hlinkClick>
              </a:rPr>
              <a:t>https://arxiv.org/abs/2103.01378</a:t>
            </a:r>
            <a:endParaRPr lang="en-US" sz="1700" kern="1200">
              <a:solidFill>
                <a:srgbClr val="0057A5"/>
              </a:solidFill>
              <a:latin typeface="+mn-lt"/>
              <a:ea typeface="+mn-ea"/>
              <a:cs typeface="+mn-cs"/>
            </a:endParaRPr>
          </a:p>
          <a:p>
            <a:pPr marL="277749" indent="-231458" defTabSz="740664">
              <a:lnSpc>
                <a:spcPct val="90000"/>
              </a:lnSpc>
              <a:spcAft>
                <a:spcPts val="486"/>
              </a:spcAft>
              <a:buFont typeface="Arial" panose="020B0604020202020204" pitchFamily="34" charset="0"/>
              <a:buChar char="•"/>
            </a:pPr>
            <a:r>
              <a:rPr lang="en-US" sz="1700" kern="1200">
                <a:solidFill>
                  <a:schemeClr val="tx1"/>
                </a:solidFill>
                <a:latin typeface="+mn-lt"/>
                <a:ea typeface="+mn-lt"/>
                <a:cs typeface="+mn-lt"/>
              </a:rPr>
              <a:t>scikit-learn:  </a:t>
            </a:r>
            <a:r>
              <a:rPr lang="en-US" sz="1700" kern="1200">
                <a:solidFill>
                  <a:srgbClr val="0057A5"/>
                </a:solidFill>
                <a:ea typeface="+mn-lt"/>
                <a:cs typeface="+mn-lt"/>
                <a:hlinkClick r:id="rId5">
                  <a:extLst>
                    <a:ext uri="{A12FA001-AC4F-418D-AE19-62706E023703}">
                      <ahyp:hlinkClr xmlns:ahyp="http://schemas.microsoft.com/office/drawing/2018/hyperlinkcolor" val="tx"/>
                    </a:ext>
                  </a:extLst>
                </a:hlinkClick>
              </a:rPr>
              <a:t>https://scikit-learn.org/stable/index.html</a:t>
            </a:r>
            <a:endParaRPr lang="en-US" sz="1700">
              <a:solidFill>
                <a:srgbClr val="0070C0"/>
              </a:solidFill>
              <a:hlinkClick r:id="rId5">
                <a:extLst>
                  <a:ext uri="{A12FA001-AC4F-418D-AE19-62706E023703}">
                    <ahyp:hlinkClr xmlns:ahyp="http://schemas.microsoft.com/office/drawing/2018/hyperlinkcolor" val="tx"/>
                  </a:ext>
                </a:extLst>
              </a:hlinkClick>
            </a:endParaRPr>
          </a:p>
        </p:txBody>
      </p:sp>
      <p:sp>
        <p:nvSpPr>
          <p:cNvPr id="5" name="Title 1">
            <a:extLst>
              <a:ext uri="{FF2B5EF4-FFF2-40B4-BE49-F238E27FC236}">
                <a16:creationId xmlns:a16="http://schemas.microsoft.com/office/drawing/2014/main" id="{03953BC1-C281-9F7E-673F-6EE31F684E81}"/>
              </a:ext>
            </a:extLst>
          </p:cNvPr>
          <p:cNvSpPr txBox="1">
            <a:spLocks/>
          </p:cNvSpPr>
          <p:nvPr/>
        </p:nvSpPr>
        <p:spPr>
          <a:xfrm>
            <a:off x="834498" y="4696405"/>
            <a:ext cx="2703962" cy="58219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defTabSz="740664">
              <a:spcAft>
                <a:spcPts val="600"/>
              </a:spcAft>
            </a:pPr>
            <a:r>
              <a:rPr lang="en-GB" sz="3600" kern="1200" cap="all" spc="122" baseline="0">
                <a:latin typeface="+mj-lt"/>
                <a:ea typeface="+mj-ea"/>
                <a:cs typeface="+mj-cs"/>
              </a:rPr>
              <a:t>Our work</a:t>
            </a:r>
            <a:endParaRPr lang="en-US" sz="3600"/>
          </a:p>
        </p:txBody>
      </p:sp>
      <p:sp>
        <p:nvSpPr>
          <p:cNvPr id="3" name="TextBox 2">
            <a:extLst>
              <a:ext uri="{FF2B5EF4-FFF2-40B4-BE49-F238E27FC236}">
                <a16:creationId xmlns:a16="http://schemas.microsoft.com/office/drawing/2014/main" id="{DE16B469-8C69-77A2-A87E-7E61EAB96C53}"/>
              </a:ext>
            </a:extLst>
          </p:cNvPr>
          <p:cNvSpPr txBox="1"/>
          <p:nvPr/>
        </p:nvSpPr>
        <p:spPr>
          <a:xfrm>
            <a:off x="840152" y="5429958"/>
            <a:ext cx="6278685"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1140" indent="-231140" defTabSz="740664">
              <a:spcAft>
                <a:spcPts val="600"/>
              </a:spcAft>
              <a:buFont typeface="Arial"/>
              <a:buChar char="•"/>
            </a:pPr>
            <a:r>
              <a:rPr lang="en-GB" sz="1700" kern="1200">
                <a:solidFill>
                  <a:schemeClr val="tx1">
                    <a:lumMod val="95000"/>
                    <a:lumOff val="5000"/>
                  </a:schemeClr>
                </a:solidFill>
                <a:latin typeface="+mn-lt"/>
                <a:ea typeface="+mn-lt"/>
                <a:cs typeface="+mn-lt"/>
              </a:rPr>
              <a:t>Google Drive link:  </a:t>
            </a:r>
            <a:r>
              <a:rPr lang="en-GB" sz="1700" kern="1200">
                <a:solidFill>
                  <a:srgbClr val="0057A5"/>
                </a:solidFill>
                <a:ea typeface="+mn-lt"/>
                <a:cs typeface="+mn-lt"/>
                <a:hlinkClick r:id="rId6">
                  <a:extLst>
                    <a:ext uri="{A12FA001-AC4F-418D-AE19-62706E023703}">
                      <ahyp:hlinkClr xmlns:ahyp="http://schemas.microsoft.com/office/drawing/2018/hyperlinkcolor" val="tx"/>
                    </a:ext>
                  </a:extLst>
                </a:hlinkClick>
              </a:rPr>
              <a:t>https://drive.google.com/drive/folders/19lXQKv7Wtov-EjzV0Ljfc2QiwrOHCbKR?usp=sharing</a:t>
            </a:r>
            <a:endParaRPr lang="en-US" sz="1700">
              <a:solidFill>
                <a:srgbClr val="0070C0"/>
              </a:solidFill>
              <a:hlinkClick r:id="rId6">
                <a:extLst>
                  <a:ext uri="{A12FA001-AC4F-418D-AE19-62706E023703}">
                    <ahyp:hlinkClr xmlns:ahyp="http://schemas.microsoft.com/office/drawing/2018/hyperlinkcolor" val="tx"/>
                  </a:ext>
                </a:extLst>
              </a:hlinkClick>
            </a:endParaRPr>
          </a:p>
        </p:txBody>
      </p:sp>
      <p:pic>
        <p:nvPicPr>
          <p:cNvPr id="4" name="Picture 3" descr="A chain link with a red stripe&#10;&#10;Description automatically generated">
            <a:extLst>
              <a:ext uri="{FF2B5EF4-FFF2-40B4-BE49-F238E27FC236}">
                <a16:creationId xmlns:a16="http://schemas.microsoft.com/office/drawing/2014/main" id="{25B709FF-C5E4-9BE8-46AC-9A54E8AD401F}"/>
              </a:ext>
            </a:extLst>
          </p:cNvPr>
          <p:cNvPicPr>
            <a:picLocks noChangeAspect="1"/>
          </p:cNvPicPr>
          <p:nvPr/>
        </p:nvPicPr>
        <p:blipFill>
          <a:blip r:embed="rId7"/>
          <a:stretch>
            <a:fillRect/>
          </a:stretch>
        </p:blipFill>
        <p:spPr>
          <a:xfrm>
            <a:off x="6883982" y="2018639"/>
            <a:ext cx="4187240" cy="3411064"/>
          </a:xfrm>
          <a:prstGeom prst="rect">
            <a:avLst/>
          </a:prstGeom>
        </p:spPr>
      </p:pic>
    </p:spTree>
    <p:extLst>
      <p:ext uri="{BB962C8B-B14F-4D97-AF65-F5344CB8AC3E}">
        <p14:creationId xmlns:p14="http://schemas.microsoft.com/office/powerpoint/2010/main" val="299784272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1BA1380-51E8-BF34-901E-7BCCA70A8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700" y="643467"/>
            <a:ext cx="8356599" cy="5571066"/>
          </a:xfrm>
          <a:prstGeom prst="rect">
            <a:avLst/>
          </a:prstGeom>
        </p:spPr>
      </p:pic>
    </p:spTree>
    <p:extLst>
      <p:ext uri="{BB962C8B-B14F-4D97-AF65-F5344CB8AC3E}">
        <p14:creationId xmlns:p14="http://schemas.microsoft.com/office/powerpoint/2010/main" val="279683896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713312"/>
            <a:ext cx="4038600" cy="5431376"/>
          </a:xfrm>
        </p:spPr>
        <p:txBody>
          <a:bodyPr vert="horz" lIns="91440" tIns="45720" rIns="91440" bIns="45720" rtlCol="0" anchor="ctr">
            <a:normAutofit/>
          </a:bodyPr>
          <a:lstStyle/>
          <a:p>
            <a:pPr algn="l"/>
            <a:r>
              <a:rPr lang="en-US" sz="4400" kern="1200">
                <a:solidFill>
                  <a:schemeClr val="tx1"/>
                </a:solidFill>
                <a:latin typeface="+mj-lt"/>
                <a:ea typeface="+mj-ea"/>
                <a:cs typeface="+mj-cs"/>
              </a:rPr>
              <a:t>Problem statement</a:t>
            </a:r>
          </a:p>
        </p:txBody>
      </p:sp>
      <p:sp>
        <p:nvSpPr>
          <p:cNvPr id="7" name="TextBox 6">
            <a:extLst>
              <a:ext uri="{FF2B5EF4-FFF2-40B4-BE49-F238E27FC236}">
                <a16:creationId xmlns:a16="http://schemas.microsoft.com/office/drawing/2014/main" id="{6FCCD947-BA52-672D-A750-C0C746914124}"/>
              </a:ext>
            </a:extLst>
          </p:cNvPr>
          <p:cNvSpPr txBox="1"/>
          <p:nvPr/>
        </p:nvSpPr>
        <p:spPr>
          <a:xfrm>
            <a:off x="6095999" y="713313"/>
            <a:ext cx="5190566" cy="5431376"/>
          </a:xfrm>
          <a:prstGeom prst="rect">
            <a:avLst/>
          </a:prstGeom>
          <a:noFill/>
        </p:spPr>
        <p:txBody>
          <a:bodyPr vert="horz" lIns="91440" tIns="45720" rIns="91440" bIns="45720" rtlCol="0" anchor="ctr">
            <a:normAutofit/>
          </a:bodyPr>
          <a:lstStyle/>
          <a:p>
            <a:pPr algn="just">
              <a:lnSpc>
                <a:spcPct val="120000"/>
              </a:lnSpc>
            </a:pPr>
            <a:r>
              <a:rPr lang="en-US" sz="2000"/>
              <a:t>Developing an explainable intelligence-driven predictive model to accurately detect and differentiate anxiety, stress, and depression within accumulated online questionnaires, addressing the trade-off between predictive ability and transparency for improved patient mental stability.</a:t>
            </a:r>
            <a:endParaRPr lang="en-US"/>
          </a:p>
        </p:txBody>
      </p:sp>
    </p:spTree>
    <p:extLst>
      <p:ext uri="{BB962C8B-B14F-4D97-AF65-F5344CB8AC3E}">
        <p14:creationId xmlns:p14="http://schemas.microsoft.com/office/powerpoint/2010/main" val="2499682613"/>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1043631" y="809898"/>
            <a:ext cx="9942716" cy="1554480"/>
          </a:xfrm>
        </p:spPr>
        <p:txBody>
          <a:bodyPr vert="horz" lIns="91440" tIns="45720" rIns="91440" bIns="45720" rtlCol="0" anchor="ctr">
            <a:normAutofit/>
          </a:bodyPr>
          <a:lstStyle/>
          <a:p>
            <a:pPr algn="l"/>
            <a:r>
              <a:rPr lang="en-US" sz="3600" kern="1200">
                <a:solidFill>
                  <a:schemeClr val="tx1"/>
                </a:solidFill>
                <a:latin typeface="+mj-lt"/>
                <a:ea typeface="+mj-ea"/>
                <a:cs typeface="+mj-cs"/>
              </a:rPr>
              <a:t>related works &amp; PROBLEMS</a:t>
            </a:r>
          </a:p>
        </p:txBody>
      </p:sp>
      <p:sp>
        <p:nvSpPr>
          <p:cNvPr id="7" name="TextBox 6">
            <a:extLst>
              <a:ext uri="{FF2B5EF4-FFF2-40B4-BE49-F238E27FC236}">
                <a16:creationId xmlns:a16="http://schemas.microsoft.com/office/drawing/2014/main" id="{6FCCD947-BA52-672D-A750-C0C746914124}"/>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a:lnSpc>
                <a:spcPct val="90000"/>
              </a:lnSpc>
              <a:spcAft>
                <a:spcPts val="800"/>
              </a:spcAft>
            </a:pPr>
            <a:r>
              <a:rPr lang="en-US" sz="1700" b="1"/>
              <a:t>ML Models Employed:</a:t>
            </a:r>
            <a:endParaRPr lang="en-US"/>
          </a:p>
          <a:p>
            <a:pPr marL="285750" indent="-228600">
              <a:buFont typeface="Arial" panose="020B0604020202020204" pitchFamily="34" charset="0"/>
              <a:buChar char="•"/>
            </a:pPr>
            <a:r>
              <a:rPr lang="en-US" sz="1700"/>
              <a:t>Various models (e.g., random forest, neural network, decision tree, CNN) utilized for disorder prediction.</a:t>
            </a:r>
          </a:p>
          <a:p>
            <a:pPr marL="285750" indent="-228600">
              <a:lnSpc>
                <a:spcPct val="90000"/>
              </a:lnSpc>
              <a:buFont typeface="Arial" panose="020B0604020202020204" pitchFamily="34" charset="0"/>
              <a:buChar char="•"/>
            </a:pPr>
            <a:endParaRPr lang="en-US" sz="1700"/>
          </a:p>
          <a:p>
            <a:pPr>
              <a:lnSpc>
                <a:spcPct val="90000"/>
              </a:lnSpc>
              <a:spcAft>
                <a:spcPts val="800"/>
              </a:spcAft>
            </a:pPr>
            <a:r>
              <a:rPr lang="en-US" sz="1700" b="1"/>
              <a:t>Dataset Analysis and Model Evaluation:</a:t>
            </a:r>
          </a:p>
          <a:p>
            <a:pPr marL="285750" indent="-228600">
              <a:buFont typeface="Arial" panose="020B0604020202020204" pitchFamily="34" charset="0"/>
              <a:buChar char="•"/>
            </a:pPr>
            <a:r>
              <a:rPr lang="en-US" sz="1700"/>
              <a:t>Evaluation and comparison of ML model performances for mental health prediction.</a:t>
            </a:r>
          </a:p>
          <a:p>
            <a:pPr marL="285750" indent="-228600">
              <a:buFont typeface="Arial" panose="020B0604020202020204" pitchFamily="34" charset="0"/>
              <a:buChar char="•"/>
            </a:pPr>
            <a:r>
              <a:rPr lang="en-US" sz="1700"/>
              <a:t>Utilization of diverse datasets (e.g., Twitter, DASS 21, PHQ-9) for training and testing.</a:t>
            </a:r>
          </a:p>
          <a:p>
            <a:pPr indent="-228600">
              <a:lnSpc>
                <a:spcPct val="90000"/>
              </a:lnSpc>
              <a:buFont typeface="Arial" panose="020B0604020202020204" pitchFamily="34" charset="0"/>
              <a:buChar char="•"/>
            </a:pPr>
            <a:endParaRPr lang="en-US" sz="1700"/>
          </a:p>
          <a:p>
            <a:pPr>
              <a:lnSpc>
                <a:spcPct val="90000"/>
              </a:lnSpc>
              <a:spcAft>
                <a:spcPts val="800"/>
              </a:spcAft>
            </a:pPr>
            <a:r>
              <a:rPr lang="en-US" sz="1700" b="1"/>
              <a:t>Diagnostic Accuracy Enhancement:</a:t>
            </a:r>
          </a:p>
          <a:p>
            <a:pPr marL="285750" indent="-228600">
              <a:buFont typeface="Arial" panose="020B0604020202020204" pitchFamily="34" charset="0"/>
              <a:buChar char="•"/>
            </a:pPr>
            <a:r>
              <a:rPr lang="en-US" sz="1700"/>
              <a:t>Focus on achieving high precision and accuracy rates in diagnosing psychological disorders.</a:t>
            </a:r>
          </a:p>
          <a:p>
            <a:pPr marL="285750" indent="-228600">
              <a:buFont typeface="Arial" panose="020B0604020202020204" pitchFamily="34" charset="0"/>
              <a:buChar char="•"/>
            </a:pPr>
            <a:r>
              <a:rPr lang="en-US" sz="1700"/>
              <a:t>Implementation of diverse ML techniques to refine diagnostic precision.</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69803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F861F-E6B8-FDE8-50F8-87507F6EA3FE}"/>
              </a:ext>
            </a:extLst>
          </p:cNvPr>
          <p:cNvSpPr>
            <a:spLocks noGrp="1"/>
          </p:cNvSpPr>
          <p:nvPr>
            <p:ph type="title"/>
          </p:nvPr>
        </p:nvSpPr>
        <p:spPr>
          <a:xfrm>
            <a:off x="1216043" y="397006"/>
            <a:ext cx="9849751" cy="789377"/>
          </a:xfrm>
        </p:spPr>
        <p:txBody>
          <a:bodyPr vert="horz" lIns="91440" tIns="45720" rIns="91440" bIns="45720" rtlCol="0" anchor="b">
            <a:normAutofit/>
          </a:bodyPr>
          <a:lstStyle/>
          <a:p>
            <a:pPr algn="l"/>
            <a:r>
              <a:rPr lang="en-US" sz="4000" kern="1200">
                <a:solidFill>
                  <a:schemeClr val="tx1"/>
                </a:solidFill>
                <a:latin typeface="+mj-lt"/>
                <a:ea typeface="+mj-ea"/>
                <a:cs typeface="+mj-cs"/>
              </a:rPr>
              <a:t>RELATED WORKS &amp; PROBLEMS</a:t>
            </a:r>
          </a:p>
        </p:txBody>
      </p:sp>
      <p:sp>
        <p:nvSpPr>
          <p:cNvPr id="6" name="TextBox 5">
            <a:extLst>
              <a:ext uri="{FF2B5EF4-FFF2-40B4-BE49-F238E27FC236}">
                <a16:creationId xmlns:a16="http://schemas.microsoft.com/office/drawing/2014/main" id="{D63B9358-F96F-F6E0-03FA-08EC94582C9B}"/>
              </a:ext>
            </a:extLst>
          </p:cNvPr>
          <p:cNvSpPr txBox="1"/>
          <p:nvPr/>
        </p:nvSpPr>
        <p:spPr>
          <a:xfrm>
            <a:off x="1210863" y="1544477"/>
            <a:ext cx="9849751" cy="45250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2000"/>
              </a:spcAft>
            </a:pPr>
            <a:r>
              <a:rPr lang="en-US" sz="2800" b="1"/>
              <a:t>Problems:</a:t>
            </a:r>
            <a:endParaRPr lang="en-US" sz="2800"/>
          </a:p>
          <a:p>
            <a:pPr>
              <a:lnSpc>
                <a:spcPct val="90000"/>
              </a:lnSpc>
            </a:pPr>
            <a:r>
              <a:rPr lang="en-US" b="1"/>
              <a:t>Small Sample Size:</a:t>
            </a:r>
          </a:p>
          <a:p>
            <a:pPr marL="285750" indent="-228600">
              <a:lnSpc>
                <a:spcPct val="90000"/>
              </a:lnSpc>
              <a:buFont typeface="Arial" panose="020B0604020202020204" pitchFamily="34" charset="0"/>
              <a:buChar char="•"/>
            </a:pPr>
            <a:r>
              <a:rPr lang="en-US"/>
              <a:t>Challenge for several deployed models.</a:t>
            </a:r>
          </a:p>
          <a:p>
            <a:pPr marL="285750" indent="-228600">
              <a:lnSpc>
                <a:spcPct val="90000"/>
              </a:lnSpc>
              <a:buFont typeface="Arial" panose="020B0604020202020204" pitchFamily="34" charset="0"/>
              <a:buChar char="•"/>
            </a:pPr>
            <a:r>
              <a:rPr lang="en-US"/>
              <a:t>Limits the effectiveness of the models due to insufficient data.</a:t>
            </a:r>
          </a:p>
          <a:p>
            <a:pPr indent="-228600">
              <a:lnSpc>
                <a:spcPct val="90000"/>
              </a:lnSpc>
              <a:buFont typeface="Arial" panose="020B0604020202020204" pitchFamily="34" charset="0"/>
              <a:buChar char="•"/>
            </a:pPr>
            <a:endParaRPr lang="en-US" b="1"/>
          </a:p>
          <a:p>
            <a:pPr>
              <a:lnSpc>
                <a:spcPct val="90000"/>
              </a:lnSpc>
            </a:pPr>
            <a:r>
              <a:rPr lang="en-US" b="1"/>
              <a:t>Black-Box Predictions:</a:t>
            </a:r>
          </a:p>
          <a:p>
            <a:pPr marL="285750" indent="-228600">
              <a:lnSpc>
                <a:spcPct val="90000"/>
              </a:lnSpc>
              <a:buFont typeface="Arial" panose="020B0604020202020204" pitchFamily="34" charset="0"/>
              <a:buChar char="•"/>
            </a:pPr>
            <a:r>
              <a:rPr lang="en-US"/>
              <a:t>Most predictive intelligent models provide black-box predictions without reliable justified explanations.</a:t>
            </a:r>
          </a:p>
          <a:p>
            <a:pPr marL="285750" indent="-228600">
              <a:lnSpc>
                <a:spcPct val="90000"/>
              </a:lnSpc>
              <a:buFont typeface="Arial" panose="020B0604020202020204" pitchFamily="34" charset="0"/>
              <a:buChar char="•"/>
            </a:pPr>
            <a:r>
              <a:rPr lang="en-US"/>
              <a:t>Lack of interpretability creates ambiguities in understanding and reasoning about mental health risk predictions</a:t>
            </a:r>
          </a:p>
          <a:p>
            <a:pPr marL="742950" lvl="1" indent="-228600">
              <a:lnSpc>
                <a:spcPct val="90000"/>
              </a:lnSpc>
              <a:buFont typeface="Arial" panose="020B0604020202020204" pitchFamily="34" charset="0"/>
              <a:buChar char="•"/>
            </a:pPr>
            <a:endParaRPr lang="en-US"/>
          </a:p>
          <a:p>
            <a:pPr>
              <a:lnSpc>
                <a:spcPct val="90000"/>
              </a:lnSpc>
            </a:pPr>
            <a:r>
              <a:rPr lang="en-US" b="1"/>
              <a:t>Explanatory Interface Requirement:</a:t>
            </a:r>
            <a:endParaRPr lang="en-US"/>
          </a:p>
          <a:p>
            <a:pPr marL="285750" indent="-228600">
              <a:lnSpc>
                <a:spcPct val="90000"/>
              </a:lnSpc>
              <a:buFont typeface="Arial" panose="020B0604020202020204" pitchFamily="34" charset="0"/>
              <a:buChar char="•"/>
            </a:pPr>
            <a:r>
              <a:rPr lang="en-US"/>
              <a:t>The absence of reliable, justified explanations in predictive models necessitates the need for an explanatory interface.</a:t>
            </a:r>
          </a:p>
          <a:p>
            <a:pPr marL="285750" indent="-228600">
              <a:lnSpc>
                <a:spcPct val="90000"/>
              </a:lnSpc>
              <a:buFont typeface="Arial" panose="020B0604020202020204" pitchFamily="34" charset="0"/>
              <a:buChar char="•"/>
            </a:pPr>
            <a:r>
              <a:rPr lang="en-US"/>
              <a:t>Proper interpretation of psychological health prediction outcomes is crucial for user understanding and trust in the model.</a:t>
            </a:r>
          </a:p>
          <a:p>
            <a:pPr indent="-228600">
              <a:lnSpc>
                <a:spcPct val="90000"/>
              </a:lnSpc>
              <a:buFont typeface="Arial" panose="020B0604020202020204" pitchFamily="34" charset="0"/>
              <a:buChar char="•"/>
            </a:pPr>
            <a:endParaRPr lang="en-US" b="1"/>
          </a:p>
        </p:txBody>
      </p:sp>
    </p:spTree>
    <p:extLst>
      <p:ext uri="{BB962C8B-B14F-4D97-AF65-F5344CB8AC3E}">
        <p14:creationId xmlns:p14="http://schemas.microsoft.com/office/powerpoint/2010/main" val="299913747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6BC1C-562C-1C1D-6FD6-3CC1DA75789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kern="1200">
                <a:solidFill>
                  <a:srgbClr val="FFFFFF"/>
                </a:solidFill>
                <a:latin typeface="+mj-lt"/>
                <a:ea typeface="+mj-ea"/>
                <a:cs typeface="+mj-cs"/>
              </a:rPr>
              <a:t>Overview of the explainable predictive model</a:t>
            </a:r>
          </a:p>
        </p:txBody>
      </p:sp>
      <p:pic>
        <p:nvPicPr>
          <p:cNvPr id="6" name="Picture 5" descr="A diagram of a machine learning model&#10;&#10;Description automatically generated">
            <a:extLst>
              <a:ext uri="{FF2B5EF4-FFF2-40B4-BE49-F238E27FC236}">
                <a16:creationId xmlns:a16="http://schemas.microsoft.com/office/drawing/2014/main" id="{4B70A88C-7C37-B9DE-615E-2E9A1AA84130}"/>
              </a:ext>
            </a:extLst>
          </p:cNvPr>
          <p:cNvPicPr>
            <a:picLocks noChangeAspect="1"/>
          </p:cNvPicPr>
          <p:nvPr/>
        </p:nvPicPr>
        <p:blipFill>
          <a:blip r:embed="rId2"/>
          <a:stretch>
            <a:fillRect/>
          </a:stretch>
        </p:blipFill>
        <p:spPr>
          <a:xfrm>
            <a:off x="4777316" y="1537715"/>
            <a:ext cx="6780700" cy="3780240"/>
          </a:xfrm>
          <a:prstGeom prst="rect">
            <a:avLst/>
          </a:prstGeom>
        </p:spPr>
      </p:pic>
    </p:spTree>
    <p:extLst>
      <p:ext uri="{BB962C8B-B14F-4D97-AF65-F5344CB8AC3E}">
        <p14:creationId xmlns:p14="http://schemas.microsoft.com/office/powerpoint/2010/main" val="63067775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FE5BE-D01F-1B92-A608-4D4819841B46}"/>
              </a:ext>
            </a:extLst>
          </p:cNvPr>
          <p:cNvSpPr>
            <a:spLocks noGrp="1"/>
          </p:cNvSpPr>
          <p:nvPr>
            <p:ph type="title"/>
          </p:nvPr>
        </p:nvSpPr>
        <p:spPr>
          <a:xfrm>
            <a:off x="1285240" y="1050595"/>
            <a:ext cx="8074815" cy="665989"/>
          </a:xfrm>
        </p:spPr>
        <p:txBody>
          <a:bodyPr vert="horz" lIns="91440" tIns="45720" rIns="91440" bIns="45720" rtlCol="0" anchor="ctr">
            <a:normAutofit/>
          </a:bodyPr>
          <a:lstStyle/>
          <a:p>
            <a:pPr algn="l"/>
            <a:r>
              <a:rPr lang="en-US" sz="3600" kern="1200">
                <a:solidFill>
                  <a:schemeClr val="tx1"/>
                </a:solidFill>
                <a:latin typeface="+mj-lt"/>
                <a:ea typeface="+mj-ea"/>
                <a:cs typeface="+mj-cs"/>
              </a:rPr>
              <a:t>METHODOLOGY</a:t>
            </a:r>
          </a:p>
        </p:txBody>
      </p:sp>
      <p:sp>
        <p:nvSpPr>
          <p:cNvPr id="6" name="TextBox 5">
            <a:extLst>
              <a:ext uri="{FF2B5EF4-FFF2-40B4-BE49-F238E27FC236}">
                <a16:creationId xmlns:a16="http://schemas.microsoft.com/office/drawing/2014/main" id="{AB5C04E4-ECC2-2C09-838D-DBF3D31751F5}"/>
              </a:ext>
            </a:extLst>
          </p:cNvPr>
          <p:cNvSpPr txBox="1"/>
          <p:nvPr/>
        </p:nvSpPr>
        <p:spPr>
          <a:xfrm>
            <a:off x="1285240" y="1871292"/>
            <a:ext cx="9677256" cy="38649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30000"/>
              </a:lnSpc>
            </a:pPr>
            <a:r>
              <a:rPr lang="en-US"/>
              <a:t>Recognizing physiological disorders (anxiety, stress, depression) using an explainable intelligence-based predictive model. The framework phases are :</a:t>
            </a:r>
            <a:br>
              <a:rPr lang="en-US"/>
            </a:br>
            <a:endParaRPr lang="en-US"/>
          </a:p>
          <a:p>
            <a:pPr marL="228600" lvl="1" indent="-228600">
              <a:spcAft>
                <a:spcPts val="1500"/>
              </a:spcAft>
              <a:buFont typeface="Arial" panose="020B0604020202020204" pitchFamily="34" charset="0"/>
              <a:buChar char="•"/>
            </a:pPr>
            <a:r>
              <a:rPr lang="en-US" b="1"/>
              <a:t>Transform-Encode :</a:t>
            </a:r>
            <a:r>
              <a:rPr lang="en-US"/>
              <a:t> Convert raw data to an interpretable template.</a:t>
            </a:r>
          </a:p>
          <a:p>
            <a:pPr marL="228600" lvl="1" indent="-228600">
              <a:spcAft>
                <a:spcPts val="1500"/>
              </a:spcAft>
              <a:buFont typeface="Arial" panose="020B0604020202020204" pitchFamily="34" charset="0"/>
              <a:buChar char="•"/>
            </a:pPr>
            <a:r>
              <a:rPr lang="en-US" b="1"/>
              <a:t>Segregate-Label :</a:t>
            </a:r>
            <a:r>
              <a:rPr lang="en-US"/>
              <a:t> Partition data attributes into anxiety, depression, and stress sets.</a:t>
            </a:r>
          </a:p>
          <a:p>
            <a:pPr marL="228600" lvl="1" indent="-228600">
              <a:spcAft>
                <a:spcPts val="1500"/>
              </a:spcAft>
              <a:buFont typeface="Arial" panose="020B0604020202020204" pitchFamily="34" charset="0"/>
              <a:buChar char="•"/>
            </a:pPr>
            <a:r>
              <a:rPr lang="en-US" b="1"/>
              <a:t>Q-Prioritization :</a:t>
            </a:r>
            <a:r>
              <a:rPr lang="en-US"/>
              <a:t> Eliminate less significant queries or attributes.</a:t>
            </a:r>
          </a:p>
          <a:p>
            <a:pPr marL="228600" lvl="1" indent="-228600">
              <a:spcAft>
                <a:spcPts val="1500"/>
              </a:spcAft>
              <a:buFont typeface="Arial" panose="020B0604020202020204" pitchFamily="34" charset="0"/>
              <a:buChar char="•"/>
            </a:pPr>
            <a:r>
              <a:rPr lang="en-US" b="1"/>
              <a:t>Train-Test :</a:t>
            </a:r>
            <a:r>
              <a:rPr lang="en-US"/>
              <a:t> Learn from examples using a machine intelligence algorithm.</a:t>
            </a:r>
          </a:p>
          <a:p>
            <a:pPr marL="228600" lvl="1" indent="-228600">
              <a:spcAft>
                <a:spcPts val="1500"/>
              </a:spcAft>
              <a:buFont typeface="Arial" panose="020B0604020202020204" pitchFamily="34" charset="0"/>
              <a:buChar char="•"/>
            </a:pPr>
            <a:r>
              <a:rPr lang="en-US" b="1"/>
              <a:t>Prediction Interpret :</a:t>
            </a:r>
            <a:r>
              <a:rPr lang="en-US"/>
              <a:t> Provide explanations for prediction outcomes.</a:t>
            </a:r>
          </a:p>
          <a:p>
            <a:pPr marL="228600" lvl="1" indent="-228600">
              <a:spcAft>
                <a:spcPts val="1500"/>
              </a:spcAft>
              <a:buFont typeface="Arial" panose="020B0604020202020204" pitchFamily="34" charset="0"/>
              <a:buChar char="•"/>
            </a:pPr>
            <a:r>
              <a:rPr lang="en-US" b="1"/>
              <a:t>Validate :</a:t>
            </a:r>
            <a:r>
              <a:rPr lang="en-US"/>
              <a:t> Comprehensive psychological assessment.</a:t>
            </a:r>
          </a:p>
        </p:txBody>
      </p:sp>
    </p:spTree>
    <p:extLst>
      <p:ext uri="{BB962C8B-B14F-4D97-AF65-F5344CB8AC3E}">
        <p14:creationId xmlns:p14="http://schemas.microsoft.com/office/powerpoint/2010/main" val="321569362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D0654-E741-68F0-4F2E-0C4B5C43C444}"/>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5F7ABCA-A68A-47DD-B732-76FF34C6F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86116-0A0D-FCE1-8A45-F39D18EB82C4}"/>
              </a:ext>
            </a:extLst>
          </p:cNvPr>
          <p:cNvSpPr>
            <a:spLocks noGrp="1"/>
          </p:cNvSpPr>
          <p:nvPr>
            <p:ph type="title"/>
          </p:nvPr>
        </p:nvSpPr>
        <p:spPr>
          <a:xfrm>
            <a:off x="389466" y="2088147"/>
            <a:ext cx="4394647" cy="2795300"/>
          </a:xfrm>
        </p:spPr>
        <p:txBody>
          <a:bodyPr vert="horz" lIns="91440" tIns="45720" rIns="91440" bIns="45720" rtlCol="0" anchor="t">
            <a:noAutofit/>
          </a:bodyPr>
          <a:lstStyle/>
          <a:p>
            <a:pPr algn="ctr"/>
            <a:r>
              <a:rPr lang="en-US" sz="4000" kern="1200">
                <a:latin typeface="+mj-lt"/>
                <a:ea typeface="+mj-ea"/>
                <a:cs typeface="+mj-cs"/>
              </a:rPr>
              <a:t>Transform encode phase</a:t>
            </a:r>
            <a:br>
              <a:rPr lang="en-US" sz="4000" kern="1200"/>
            </a:br>
            <a:r>
              <a:rPr lang="en-US" sz="4000" kern="1200">
                <a:latin typeface="+mj-lt"/>
                <a:ea typeface="+mj-ea"/>
                <a:cs typeface="+mj-cs"/>
              </a:rPr>
              <a:t>&amp;</a:t>
            </a:r>
            <a:br>
              <a:rPr lang="en-US" sz="4000" kern="1200"/>
            </a:br>
            <a:r>
              <a:rPr lang="en-US" sz="4000" kern="1200">
                <a:latin typeface="+mj-lt"/>
                <a:ea typeface="+mj-ea"/>
                <a:cs typeface="+mj-cs"/>
              </a:rPr>
              <a:t>SEGREGATE LABEL PHASE</a:t>
            </a:r>
            <a:endParaRPr lang="en-US" sz="4000" kern="1200">
              <a:latin typeface="+mj-lt"/>
            </a:endParaRPr>
          </a:p>
        </p:txBody>
      </p:sp>
      <p:sp>
        <p:nvSpPr>
          <p:cNvPr id="8" name="TextBox 7">
            <a:extLst>
              <a:ext uri="{FF2B5EF4-FFF2-40B4-BE49-F238E27FC236}">
                <a16:creationId xmlns:a16="http://schemas.microsoft.com/office/drawing/2014/main" id="{882777DF-7AA2-78D7-F675-ED34689ABBFC}"/>
              </a:ext>
            </a:extLst>
          </p:cNvPr>
          <p:cNvSpPr txBox="1"/>
          <p:nvPr/>
        </p:nvSpPr>
        <p:spPr>
          <a:xfrm>
            <a:off x="5084680" y="817256"/>
            <a:ext cx="6804748" cy="513436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800" b="1"/>
              <a:t>Transform-Encode Phase :</a:t>
            </a:r>
            <a:endParaRPr lang="en-US" sz="2800"/>
          </a:p>
          <a:p>
            <a:pPr indent="-228600">
              <a:lnSpc>
                <a:spcPct val="90000"/>
              </a:lnSpc>
              <a:spcAft>
                <a:spcPts val="600"/>
              </a:spcAft>
              <a:buFont typeface="Arial" panose="020B0604020202020204" pitchFamily="34" charset="0"/>
              <a:buChar char="•"/>
            </a:pPr>
            <a:r>
              <a:rPr lang="en-US" sz="2400"/>
              <a:t>Missing responses are removed, outliers tagged, and responses encoded based on severity.</a:t>
            </a:r>
          </a:p>
          <a:p>
            <a:pPr indent="-228600">
              <a:lnSpc>
                <a:spcPct val="90000"/>
              </a:lnSpc>
              <a:spcAft>
                <a:spcPts val="600"/>
              </a:spcAft>
              <a:buFont typeface="Arial" panose="020B0604020202020204" pitchFamily="34" charset="0"/>
              <a:buChar char="•"/>
            </a:pPr>
            <a:r>
              <a:rPr lang="en-US" sz="2400"/>
              <a:t>Final rate points are on [0,3] scale for analysis.</a:t>
            </a:r>
            <a:br>
              <a:rPr lang="en-US"/>
            </a:br>
            <a:endParaRPr lang="en-US"/>
          </a:p>
          <a:p>
            <a:pPr>
              <a:lnSpc>
                <a:spcPct val="90000"/>
              </a:lnSpc>
              <a:spcAft>
                <a:spcPts val="600"/>
              </a:spcAft>
            </a:pPr>
            <a:r>
              <a:rPr lang="en-US" sz="2800" b="1"/>
              <a:t>Segregate-Label Phase :</a:t>
            </a:r>
          </a:p>
          <a:p>
            <a:pPr indent="-228600">
              <a:lnSpc>
                <a:spcPct val="90000"/>
              </a:lnSpc>
              <a:spcAft>
                <a:spcPts val="600"/>
              </a:spcAft>
              <a:buFont typeface="Arial" panose="020B0604020202020204" pitchFamily="34" charset="0"/>
              <a:buChar char="•"/>
            </a:pPr>
            <a:r>
              <a:rPr lang="en-US" sz="2400"/>
              <a:t>Attributes categorized into anxiety, depression, and stress sets based on belonging values.</a:t>
            </a:r>
          </a:p>
          <a:p>
            <a:pPr indent="-228600">
              <a:lnSpc>
                <a:spcPct val="90000"/>
              </a:lnSpc>
              <a:spcAft>
                <a:spcPts val="600"/>
              </a:spcAft>
              <a:buFont typeface="Arial" panose="020B0604020202020204" pitchFamily="34" charset="0"/>
              <a:buChar char="•"/>
            </a:pPr>
            <a:r>
              <a:rPr lang="en-US" sz="2400"/>
              <a:t>Five levels (Normal, Mild, Moderate, Severe, Extremely Severe) considered for each disorder.</a:t>
            </a:r>
          </a:p>
          <a:p>
            <a:pPr indent="-228600">
              <a:lnSpc>
                <a:spcPct val="90000"/>
              </a:lnSpc>
              <a:spcAft>
                <a:spcPts val="600"/>
              </a:spcAft>
              <a:buFont typeface="Arial" panose="020B0604020202020204" pitchFamily="34" charset="0"/>
              <a:buChar char="•"/>
            </a:pPr>
            <a:r>
              <a:rPr lang="en-US" sz="2400"/>
              <a:t>Weight Score (WS) computed by summing up rate points to assess disorder severity.</a:t>
            </a:r>
          </a:p>
        </p:txBody>
      </p:sp>
    </p:spTree>
    <p:extLst>
      <p:ext uri="{BB962C8B-B14F-4D97-AF65-F5344CB8AC3E}">
        <p14:creationId xmlns:p14="http://schemas.microsoft.com/office/powerpoint/2010/main" val="289322233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3AABC4C-4653-BE74-44A3-E0045B84CEF8}"/>
              </a:ext>
            </a:extLst>
          </p:cNvPr>
          <p:cNvSpPr txBox="1"/>
          <p:nvPr/>
        </p:nvSpPr>
        <p:spPr>
          <a:xfrm>
            <a:off x="398929" y="544606"/>
            <a:ext cx="114053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a:t>TRANSFORM ENCODE PHASE</a:t>
            </a:r>
            <a:r>
              <a:rPr lang="en-GB" sz="3200"/>
              <a:t>​ </a:t>
            </a:r>
            <a:r>
              <a:rPr lang="en-US" sz="3200" cap="all"/>
              <a:t>&amp; SEGREGATE LABEL PHASE</a:t>
            </a:r>
            <a:r>
              <a:rPr lang="en-GB" sz="3200"/>
              <a:t>​</a:t>
            </a:r>
          </a:p>
        </p:txBody>
      </p:sp>
      <p:graphicFrame>
        <p:nvGraphicFramePr>
          <p:cNvPr id="19" name="Table 18">
            <a:extLst>
              <a:ext uri="{FF2B5EF4-FFF2-40B4-BE49-F238E27FC236}">
                <a16:creationId xmlns:a16="http://schemas.microsoft.com/office/drawing/2014/main" id="{1596852D-16E8-ABE2-F29F-70DC59B40E11}"/>
              </a:ext>
            </a:extLst>
          </p:cNvPr>
          <p:cNvGraphicFramePr>
            <a:graphicFrameLocks noGrp="1"/>
          </p:cNvGraphicFramePr>
          <p:nvPr>
            <p:extLst>
              <p:ext uri="{D42A27DB-BD31-4B8C-83A1-F6EECF244321}">
                <p14:modId xmlns:p14="http://schemas.microsoft.com/office/powerpoint/2010/main" val="659725612"/>
              </p:ext>
            </p:extLst>
          </p:nvPr>
        </p:nvGraphicFramePr>
        <p:xfrm>
          <a:off x="3406588" y="1479176"/>
          <a:ext cx="5385100" cy="2256627"/>
        </p:xfrm>
        <a:graphic>
          <a:graphicData uri="http://schemas.openxmlformats.org/drawingml/2006/table">
            <a:tbl>
              <a:tblPr firstRow="1" bandRow="1">
                <a:tableStyleId>{5A111915-BE36-4E01-A7E5-04B1672EAD32}</a:tableStyleId>
              </a:tblPr>
              <a:tblGrid>
                <a:gridCol w="2023563">
                  <a:extLst>
                    <a:ext uri="{9D8B030D-6E8A-4147-A177-3AD203B41FA5}">
                      <a16:colId xmlns:a16="http://schemas.microsoft.com/office/drawing/2014/main" val="231979341"/>
                    </a:ext>
                  </a:extLst>
                </a:gridCol>
                <a:gridCol w="1244302">
                  <a:extLst>
                    <a:ext uri="{9D8B030D-6E8A-4147-A177-3AD203B41FA5}">
                      <a16:colId xmlns:a16="http://schemas.microsoft.com/office/drawing/2014/main" val="919369957"/>
                    </a:ext>
                  </a:extLst>
                </a:gridCol>
                <a:gridCol w="1156322">
                  <a:extLst>
                    <a:ext uri="{9D8B030D-6E8A-4147-A177-3AD203B41FA5}">
                      <a16:colId xmlns:a16="http://schemas.microsoft.com/office/drawing/2014/main" val="1073057746"/>
                    </a:ext>
                  </a:extLst>
                </a:gridCol>
                <a:gridCol w="960913">
                  <a:extLst>
                    <a:ext uri="{9D8B030D-6E8A-4147-A177-3AD203B41FA5}">
                      <a16:colId xmlns:a16="http://schemas.microsoft.com/office/drawing/2014/main" val="119165721"/>
                    </a:ext>
                  </a:extLst>
                </a:gridCol>
              </a:tblGrid>
              <a:tr h="484473">
                <a:tc>
                  <a:txBody>
                    <a:bodyPr/>
                    <a:lstStyle/>
                    <a:p>
                      <a:pPr algn="ctr">
                        <a:spcBef>
                          <a:spcPts val="800"/>
                        </a:spcBef>
                        <a:spcAft>
                          <a:spcPts val="800"/>
                        </a:spcAft>
                      </a:pPr>
                      <a:r>
                        <a:rPr lang="en-GB">
                          <a:solidFill>
                            <a:srgbClr val="000000"/>
                          </a:solidFill>
                          <a:effectLst/>
                        </a:rPr>
                        <a:t>DASS (42) Scoring</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Depression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Anxiety</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Stress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047044573"/>
                  </a:ext>
                </a:extLst>
              </a:tr>
              <a:tr h="331482">
                <a:tc>
                  <a:txBody>
                    <a:bodyPr/>
                    <a:lstStyle/>
                    <a:p>
                      <a:pPr algn="ctr">
                        <a:spcBef>
                          <a:spcPts val="800"/>
                        </a:spcBef>
                        <a:spcAft>
                          <a:spcPts val="800"/>
                        </a:spcAft>
                      </a:pPr>
                      <a:r>
                        <a:rPr lang="en-GB">
                          <a:solidFill>
                            <a:srgbClr val="000000"/>
                          </a:solidFill>
                          <a:effectLst/>
                        </a:rPr>
                        <a:t>Normal</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0-9</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0-7</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0-14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43678234"/>
                  </a:ext>
                </a:extLst>
              </a:tr>
              <a:tr h="331482">
                <a:tc>
                  <a:txBody>
                    <a:bodyPr/>
                    <a:lstStyle/>
                    <a:p>
                      <a:pPr algn="ctr">
                        <a:spcBef>
                          <a:spcPts val="800"/>
                        </a:spcBef>
                        <a:spcAft>
                          <a:spcPts val="800"/>
                        </a:spcAft>
                      </a:pPr>
                      <a:r>
                        <a:rPr lang="en-GB">
                          <a:solidFill>
                            <a:srgbClr val="000000"/>
                          </a:solidFill>
                          <a:effectLst/>
                        </a:rPr>
                        <a:t>Mild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10-13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08-09</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15-18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73109371"/>
                  </a:ext>
                </a:extLst>
              </a:tr>
              <a:tr h="331482">
                <a:tc>
                  <a:txBody>
                    <a:bodyPr/>
                    <a:lstStyle/>
                    <a:p>
                      <a:pPr algn="ctr">
                        <a:spcBef>
                          <a:spcPts val="800"/>
                        </a:spcBef>
                        <a:spcAft>
                          <a:spcPts val="800"/>
                        </a:spcAft>
                      </a:pPr>
                      <a:r>
                        <a:rPr lang="en-GB">
                          <a:solidFill>
                            <a:srgbClr val="000000"/>
                          </a:solidFill>
                          <a:effectLst/>
                        </a:rPr>
                        <a:t>Moderate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14-20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10-14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19-25</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99964086"/>
                  </a:ext>
                </a:extLst>
              </a:tr>
              <a:tr h="331482">
                <a:tc>
                  <a:txBody>
                    <a:bodyPr/>
                    <a:lstStyle/>
                    <a:p>
                      <a:pPr algn="ctr">
                        <a:spcBef>
                          <a:spcPts val="800"/>
                        </a:spcBef>
                        <a:spcAft>
                          <a:spcPts val="800"/>
                        </a:spcAft>
                      </a:pPr>
                      <a:r>
                        <a:rPr lang="en-GB">
                          <a:solidFill>
                            <a:srgbClr val="000000"/>
                          </a:solidFill>
                          <a:effectLst/>
                        </a:rPr>
                        <a:t>Severe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21-27</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15-19</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26-33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96019936"/>
                  </a:ext>
                </a:extLst>
              </a:tr>
              <a:tr h="446226">
                <a:tc>
                  <a:txBody>
                    <a:bodyPr/>
                    <a:lstStyle/>
                    <a:p>
                      <a:pPr algn="ctr">
                        <a:spcBef>
                          <a:spcPts val="800"/>
                        </a:spcBef>
                        <a:spcAft>
                          <a:spcPts val="800"/>
                        </a:spcAft>
                      </a:pPr>
                      <a:r>
                        <a:rPr lang="en-GB">
                          <a:solidFill>
                            <a:srgbClr val="000000"/>
                          </a:solidFill>
                          <a:effectLst/>
                        </a:rPr>
                        <a:t>Extremely Severe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28+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20+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spcBef>
                          <a:spcPts val="800"/>
                        </a:spcBef>
                        <a:spcAft>
                          <a:spcPts val="800"/>
                        </a:spcAft>
                      </a:pPr>
                      <a:r>
                        <a:rPr lang="en-GB">
                          <a:solidFill>
                            <a:srgbClr val="000000"/>
                          </a:solidFill>
                          <a:effectLst/>
                        </a:rPr>
                        <a:t>34+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59407696"/>
                  </a:ext>
                </a:extLst>
              </a:tr>
            </a:tbl>
          </a:graphicData>
        </a:graphic>
      </p:graphicFrame>
      <p:pic>
        <p:nvPicPr>
          <p:cNvPr id="20" name="Picture 19" descr="A table of numbers and letters&#10;&#10;Description automatically generated">
            <a:extLst>
              <a:ext uri="{FF2B5EF4-FFF2-40B4-BE49-F238E27FC236}">
                <a16:creationId xmlns:a16="http://schemas.microsoft.com/office/drawing/2014/main" id="{57DB2D6E-ED92-85BB-5262-90E93E6EA52C}"/>
              </a:ext>
            </a:extLst>
          </p:cNvPr>
          <p:cNvPicPr>
            <a:picLocks noChangeAspect="1"/>
          </p:cNvPicPr>
          <p:nvPr/>
        </p:nvPicPr>
        <p:blipFill rotWithShape="1">
          <a:blip r:embed="rId2"/>
          <a:srcRect t="935" r="-121" b="60374"/>
          <a:stretch/>
        </p:blipFill>
        <p:spPr>
          <a:xfrm>
            <a:off x="1467971" y="4088509"/>
            <a:ext cx="9256075" cy="2316557"/>
          </a:xfrm>
          <a:prstGeom prst="rect">
            <a:avLst/>
          </a:prstGeom>
          <a:ln>
            <a:solidFill>
              <a:schemeClr val="tx1"/>
            </a:solidFill>
          </a:ln>
        </p:spPr>
      </p:pic>
    </p:spTree>
    <p:extLst>
      <p:ext uri="{BB962C8B-B14F-4D97-AF65-F5344CB8AC3E}">
        <p14:creationId xmlns:p14="http://schemas.microsoft.com/office/powerpoint/2010/main" val="1670173611"/>
      </p:ext>
    </p:extLst>
  </p:cSld>
  <p:clrMapOvr>
    <a:masterClrMapping/>
  </p:clrMapOvr>
  <p:transition spd="slow">
    <p:push/>
  </p:transition>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0E6EE1E-660B-46C6-AC21-8E505FB9574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Understanding AN Explainable Intelligence Driven Balanced Decision Tree Approach  For Psychological Disorder Assessment</vt:lpstr>
      <vt:lpstr>INTRODUCTION</vt:lpstr>
      <vt:lpstr>Problem statement</vt:lpstr>
      <vt:lpstr>related works &amp; PROBLEMS</vt:lpstr>
      <vt:lpstr>RELATED WORKS &amp; PROBLEMS</vt:lpstr>
      <vt:lpstr>Overview of the explainable predictive model</vt:lpstr>
      <vt:lpstr>METHODOLOGY</vt:lpstr>
      <vt:lpstr>Transform encode phase &amp; SEGREGATE LABEL PHASE</vt:lpstr>
      <vt:lpstr>PowerPoint Presentation</vt:lpstr>
      <vt:lpstr>PowerPoint Presentation</vt:lpstr>
      <vt:lpstr>TRAIN TEST PHASE</vt:lpstr>
      <vt:lpstr>Prediction interpret phase</vt:lpstr>
      <vt:lpstr>VALIDATE PHASE</vt:lpstr>
      <vt:lpstr>comparative analysis for psychological risks</vt:lpstr>
      <vt:lpstr>Our Implementation and Findings</vt:lpstr>
      <vt:lpstr>Our Implementation and Findings</vt:lpstr>
      <vt:lpstr>Our Implementation and Findings</vt:lpstr>
      <vt:lpstr>Our Implementation and Findings</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rajdeep mallick</dc:creator>
  <cp:revision>6</cp:revision>
  <dcterms:created xsi:type="dcterms:W3CDTF">2023-12-28T15:42:43Z</dcterms:created>
  <dcterms:modified xsi:type="dcterms:W3CDTF">2024-05-25T08:07:04Z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